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0"/>
  </p:notesMasterIdLst>
  <p:handoutMasterIdLst>
    <p:handoutMasterId r:id="rId41"/>
  </p:handoutMasterIdLst>
  <p:sldIdLst>
    <p:sldId id="337" r:id="rId2"/>
    <p:sldId id="399" r:id="rId3"/>
    <p:sldId id="428" r:id="rId4"/>
    <p:sldId id="426" r:id="rId5"/>
    <p:sldId id="400" r:id="rId6"/>
    <p:sldId id="420" r:id="rId7"/>
    <p:sldId id="413" r:id="rId8"/>
    <p:sldId id="427" r:id="rId9"/>
    <p:sldId id="392" r:id="rId10"/>
    <p:sldId id="412" r:id="rId11"/>
    <p:sldId id="421" r:id="rId12"/>
    <p:sldId id="430" r:id="rId13"/>
    <p:sldId id="429" r:id="rId14"/>
    <p:sldId id="431" r:id="rId15"/>
    <p:sldId id="393" r:id="rId16"/>
    <p:sldId id="394" r:id="rId17"/>
    <p:sldId id="395" r:id="rId18"/>
    <p:sldId id="396" r:id="rId19"/>
    <p:sldId id="397" r:id="rId20"/>
    <p:sldId id="403" r:id="rId21"/>
    <p:sldId id="404" r:id="rId22"/>
    <p:sldId id="405" r:id="rId23"/>
    <p:sldId id="406" r:id="rId24"/>
    <p:sldId id="348" r:id="rId25"/>
    <p:sldId id="411" r:id="rId26"/>
    <p:sldId id="407" r:id="rId27"/>
    <p:sldId id="408" r:id="rId28"/>
    <p:sldId id="409" r:id="rId29"/>
    <p:sldId id="410" r:id="rId30"/>
    <p:sldId id="415" r:id="rId31"/>
    <p:sldId id="418" r:id="rId32"/>
    <p:sldId id="416" r:id="rId33"/>
    <p:sldId id="417" r:id="rId34"/>
    <p:sldId id="384" r:id="rId35"/>
    <p:sldId id="385" r:id="rId36"/>
    <p:sldId id="422" r:id="rId37"/>
    <p:sldId id="423" r:id="rId38"/>
    <p:sldId id="424" r:id="rId39"/>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6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8262E"/>
    <a:srgbClr val="D8268C"/>
    <a:srgbClr val="C98A00"/>
    <a:srgbClr val="3A75A9"/>
    <a:srgbClr val="26598C"/>
    <a:srgbClr val="0A3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p:restoredTop sz="94615"/>
  </p:normalViewPr>
  <p:slideViewPr>
    <p:cSldViewPr snapToGrid="0" snapToObjects="1">
      <p:cViewPr>
        <p:scale>
          <a:sx n="93" d="100"/>
          <a:sy n="93" d="100"/>
        </p:scale>
        <p:origin x="-1632" y="-736"/>
      </p:cViewPr>
      <p:guideLst>
        <p:guide orient="horz" pos="216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3A75A9"/>
            </a:solidFill>
            <a:ln w="25379">
              <a:noFill/>
            </a:ln>
            <a:effectLst>
              <a:outerShdw dist="35921" dir="2700000" algn="br">
                <a:srgbClr val="000000"/>
              </a:outerShdw>
            </a:effectLst>
          </c:spPr>
          <c:invertIfNegative val="0"/>
          <c:dPt>
            <c:idx val="11"/>
            <c:invertIfNegative val="0"/>
            <c:bubble3D val="0"/>
            <c:spPr>
              <a:solidFill>
                <a:srgbClr val="5B9BD5"/>
              </a:solidFill>
              <a:ln w="25379">
                <a:noFill/>
              </a:ln>
              <a:effectLst>
                <a:outerShdw dist="35921" dir="2700000" algn="br">
                  <a:srgbClr val="000000"/>
                </a:outerShdw>
              </a:effectLst>
            </c:spPr>
          </c:dPt>
          <c:dPt>
            <c:idx val="12"/>
            <c:invertIfNegative val="0"/>
            <c:bubble3D val="0"/>
            <c:spPr>
              <a:blipFill dpi="0" rotWithShape="0">
                <a:blip xmlns:r="http://schemas.openxmlformats.org/officeDocument/2006/relationships" r:embed="rId1"/>
                <a:srcRect/>
                <a:tile tx="0" ty="0" sx="100000" sy="100000" flip="none" algn="tl"/>
              </a:blipFill>
              <a:ln w="25379">
                <a:noFill/>
              </a:ln>
              <a:effectLst>
                <a:outerShdw dist="35921" dir="2700000" algn="br">
                  <a:srgbClr val="000000"/>
                </a:outerShdw>
              </a:effectLst>
            </c:spPr>
          </c:dPt>
          <c:dPt>
            <c:idx val="13"/>
            <c:invertIfNegative val="0"/>
            <c:bubble3D val="0"/>
            <c:spPr>
              <a:solidFill>
                <a:srgbClr val="70AD47"/>
              </a:solidFill>
              <a:ln w="25379">
                <a:noFill/>
              </a:ln>
              <a:effectLst>
                <a:outerShdw dist="35921" dir="2700000" algn="br">
                  <a:srgbClr val="000000"/>
                </a:outerShdw>
              </a:effectLst>
            </c:spPr>
          </c:dPt>
          <c:dLbls>
            <c:dLbl>
              <c:idx val="12"/>
              <c:layout/>
              <c:tx>
                <c:rich>
                  <a:bodyPr/>
                  <a:lstStyle/>
                  <a:p>
                    <a:pPr algn="ctr" rtl="0">
                      <a:defRPr sz="990" b="0" i="0" u="none" strike="noStrike" baseline="0">
                        <a:solidFill>
                          <a:srgbClr val="FFFFFF"/>
                        </a:solidFill>
                        <a:latin typeface="Calibri"/>
                        <a:ea typeface="Calibri"/>
                        <a:cs typeface="Calibri"/>
                      </a:defRPr>
                    </a:pPr>
                    <a:r>
                      <a:rPr lang="mr-IN"/>
                      <a:t>N/A</a:t>
                    </a:r>
                  </a:p>
                </c:rich>
              </c:tx>
              <c:spPr>
                <a:noFill/>
                <a:ln w="25260">
                  <a:noFill/>
                </a:ln>
              </c:spPr>
              <c:showLegendKey val="0"/>
              <c:showVal val="0"/>
              <c:showCatName val="0"/>
              <c:showSerName val="0"/>
              <c:showPercent val="0"/>
              <c:showBubbleSize val="0"/>
              <c:extLst>
                <c:ext xmlns:c15="http://schemas.microsoft.com/office/drawing/2012/chart" uri="{CE6537A1-D6FC-4f65-9D91-7224C49458BB}">
                  <c15:layout/>
                </c:ext>
              </c:extLst>
            </c:dLbl>
            <c:spPr>
              <a:noFill/>
              <a:ln w="25260">
                <a:noFill/>
              </a:ln>
            </c:spPr>
            <c:txPr>
              <a:bodyPr/>
              <a:lstStyle/>
              <a:p>
                <a:pPr>
                  <a:defRPr sz="999" b="0" i="0" u="none" strike="noStrike" baseline="0">
                    <a:solidFill>
                      <a:srgbClr val="FFFFFF"/>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2002-2003</c:v>
                </c:pt>
                <c:pt idx="1">
                  <c:v>2003-2004</c:v>
                </c:pt>
                <c:pt idx="2">
                  <c:v>2004-2005</c:v>
                </c:pt>
                <c:pt idx="3">
                  <c:v>2005-2006</c:v>
                </c:pt>
                <c:pt idx="4">
                  <c:v>2006-2007</c:v>
                </c:pt>
                <c:pt idx="5">
                  <c:v>2007-2008</c:v>
                </c:pt>
                <c:pt idx="6">
                  <c:v>2008-2009</c:v>
                </c:pt>
                <c:pt idx="7">
                  <c:v>2009-2010</c:v>
                </c:pt>
                <c:pt idx="8">
                  <c:v>2010-2011</c:v>
                </c:pt>
                <c:pt idx="9">
                  <c:v>2011-2012</c:v>
                </c:pt>
                <c:pt idx="10">
                  <c:v>2012-2013</c:v>
                </c:pt>
                <c:pt idx="11">
                  <c:v>2013-2014</c:v>
                </c:pt>
                <c:pt idx="12">
                  <c:v>2014-2015</c:v>
                </c:pt>
                <c:pt idx="13">
                  <c:v>2015-2016</c:v>
                </c:pt>
              </c:strCache>
            </c:strRef>
          </c:cat>
          <c:val>
            <c:numRef>
              <c:f>Sheet1!$B$2:$B$15</c:f>
              <c:numCache>
                <c:formatCode>0%</c:formatCode>
                <c:ptCount val="14"/>
                <c:pt idx="0">
                  <c:v>0.54</c:v>
                </c:pt>
                <c:pt idx="1">
                  <c:v>0.58</c:v>
                </c:pt>
                <c:pt idx="2">
                  <c:v>0.62</c:v>
                </c:pt>
                <c:pt idx="3">
                  <c:v>0.64</c:v>
                </c:pt>
                <c:pt idx="4">
                  <c:v>0.63</c:v>
                </c:pt>
                <c:pt idx="5">
                  <c:v>0.65</c:v>
                </c:pt>
                <c:pt idx="6">
                  <c:v>0.67</c:v>
                </c:pt>
                <c:pt idx="7">
                  <c:v>0.68</c:v>
                </c:pt>
                <c:pt idx="8">
                  <c:v>0.69</c:v>
                </c:pt>
                <c:pt idx="9">
                  <c:v>0.7</c:v>
                </c:pt>
                <c:pt idx="10">
                  <c:v>0.71</c:v>
                </c:pt>
                <c:pt idx="11">
                  <c:v>0.72</c:v>
                </c:pt>
                <c:pt idx="12" formatCode="0.00%">
                  <c:v>0.715</c:v>
                </c:pt>
                <c:pt idx="13">
                  <c:v>0.71</c:v>
                </c:pt>
              </c:numCache>
            </c:numRef>
          </c:val>
        </c:ser>
        <c:dLbls>
          <c:showLegendKey val="0"/>
          <c:showVal val="0"/>
          <c:showCatName val="0"/>
          <c:showSerName val="0"/>
          <c:showPercent val="0"/>
          <c:showBubbleSize val="0"/>
        </c:dLbls>
        <c:gapWidth val="150"/>
        <c:axId val="2117374456"/>
        <c:axId val="2117377912"/>
      </c:barChart>
      <c:catAx>
        <c:axId val="2117374456"/>
        <c:scaling>
          <c:orientation val="minMax"/>
        </c:scaling>
        <c:delete val="0"/>
        <c:axPos val="b"/>
        <c:numFmt formatCode="General" sourceLinked="0"/>
        <c:majorTickMark val="out"/>
        <c:minorTickMark val="none"/>
        <c:tickLblPos val="nextTo"/>
        <c:spPr>
          <a:ln w="3158">
            <a:solidFill>
              <a:srgbClr val="808080"/>
            </a:solidFill>
            <a:prstDash val="solid"/>
          </a:ln>
        </c:spPr>
        <c:txPr>
          <a:bodyPr/>
          <a:lstStyle/>
          <a:p>
            <a:pPr>
              <a:defRPr sz="991" baseline="0">
                <a:solidFill>
                  <a:schemeClr val="bg1"/>
                </a:solidFill>
              </a:defRPr>
            </a:pPr>
            <a:endParaRPr lang="en-US"/>
          </a:p>
        </c:txPr>
        <c:crossAx val="2117377912"/>
        <c:crosses val="autoZero"/>
        <c:auto val="1"/>
        <c:lblAlgn val="ctr"/>
        <c:lblOffset val="100"/>
        <c:noMultiLvlLbl val="0"/>
      </c:catAx>
      <c:valAx>
        <c:axId val="2117377912"/>
        <c:scaling>
          <c:orientation val="minMax"/>
          <c:min val="0.5"/>
        </c:scaling>
        <c:delete val="0"/>
        <c:axPos val="l"/>
        <c:majorGridlines>
          <c:spPr>
            <a:ln w="3158">
              <a:solidFill>
                <a:srgbClr val="808080"/>
              </a:solidFill>
              <a:prstDash val="solid"/>
            </a:ln>
          </c:spPr>
        </c:majorGridlines>
        <c:numFmt formatCode="0%" sourceLinked="1"/>
        <c:majorTickMark val="out"/>
        <c:minorTickMark val="none"/>
        <c:tickLblPos val="nextTo"/>
        <c:spPr>
          <a:ln w="3158">
            <a:solidFill>
              <a:srgbClr val="808080"/>
            </a:solidFill>
            <a:prstDash val="solid"/>
          </a:ln>
        </c:spPr>
        <c:txPr>
          <a:bodyPr/>
          <a:lstStyle/>
          <a:p>
            <a:pPr>
              <a:defRPr sz="991">
                <a:solidFill>
                  <a:schemeClr val="bg1"/>
                </a:solidFill>
              </a:defRPr>
            </a:pPr>
            <a:endParaRPr lang="en-US"/>
          </a:p>
        </c:txPr>
        <c:crossAx val="2117374456"/>
        <c:crosses val="autoZero"/>
        <c:crossBetween val="between"/>
      </c:valAx>
      <c:spPr>
        <a:noFill/>
        <a:ln w="25379">
          <a:noFill/>
        </a:ln>
      </c:spPr>
    </c:plotArea>
    <c:plotVisOnly val="1"/>
    <c:dispBlanksAs val="gap"/>
    <c:showDLblsOverMax val="0"/>
  </c:chart>
  <c:spPr>
    <a:noFill/>
    <a:ln>
      <a:noFill/>
    </a:ln>
  </c:spPr>
  <c:txPr>
    <a:bodyPr/>
    <a:lstStyle/>
    <a:p>
      <a:pPr>
        <a:defRPr sz="1779"/>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25AA8-E717-BF46-A446-D58750593BE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039EBCCA-0D89-204B-8DB0-23991EB31919}">
      <dgm:prSet phldrT="[Text]"/>
      <dgm:spPr>
        <a:solidFill>
          <a:srgbClr val="3A75A9"/>
        </a:solidFill>
        <a:ln>
          <a:noFill/>
        </a:ln>
        <a:effectLst/>
      </dgm:spPr>
      <dgm:t>
        <a:bodyPr/>
        <a:lstStyle/>
        <a:p>
          <a:r>
            <a:rPr lang="en-US" dirty="0">
              <a:solidFill>
                <a:srgbClr val="FFFFFF"/>
              </a:solidFill>
              <a:latin typeface="Arial"/>
              <a:cs typeface="Arial"/>
            </a:rPr>
            <a:t>Ontario Leadership Framework Domains</a:t>
          </a:r>
        </a:p>
      </dgm:t>
    </dgm:pt>
    <dgm:pt modelId="{CB185874-2EBA-EC4E-BEE1-0771A1FAA2DC}" type="parTrans" cxnId="{75562DDA-DCC5-3546-870E-19003E34DCF2}">
      <dgm:prSet/>
      <dgm:spPr/>
      <dgm:t>
        <a:bodyPr/>
        <a:lstStyle/>
        <a:p>
          <a:endParaRPr lang="en-US"/>
        </a:p>
      </dgm:t>
    </dgm:pt>
    <dgm:pt modelId="{E4CA1346-A532-D74A-BC2C-64613433D5CA}" type="sibTrans" cxnId="{75562DDA-DCC5-3546-870E-19003E34DCF2}">
      <dgm:prSet/>
      <dgm:spPr/>
      <dgm:t>
        <a:bodyPr/>
        <a:lstStyle/>
        <a:p>
          <a:endParaRPr lang="en-US"/>
        </a:p>
      </dgm:t>
    </dgm:pt>
    <dgm:pt modelId="{4933687F-9F08-3D43-8AD8-D2BB43A2C1EC}">
      <dgm:prSet phldrT="[Text]"/>
      <dgm:spPr>
        <a:solidFill>
          <a:srgbClr val="3A75A9"/>
        </a:solidFill>
        <a:effectLst/>
      </dgm:spPr>
      <dgm:t>
        <a:bodyPr/>
        <a:lstStyle/>
        <a:p>
          <a:r>
            <a:rPr lang="en-US" dirty="0">
              <a:solidFill>
                <a:srgbClr val="FFFFFF"/>
              </a:solidFill>
              <a:latin typeface="Arial"/>
              <a:cs typeface="Arial"/>
            </a:rPr>
            <a:t>Setting Goals</a:t>
          </a:r>
        </a:p>
      </dgm:t>
    </dgm:pt>
    <dgm:pt modelId="{DD21A657-8A69-B940-ABDC-78CD274E0BE9}" type="parTrans" cxnId="{2DDF11F6-6833-4B4C-9BF9-A41E89C1C75F}">
      <dgm:prSet/>
      <dgm:spPr>
        <a:solidFill>
          <a:srgbClr val="C98A00"/>
        </a:solidFill>
        <a:effectLst/>
      </dgm:spPr>
      <dgm:t>
        <a:bodyPr/>
        <a:lstStyle/>
        <a:p>
          <a:endParaRPr lang="en-US"/>
        </a:p>
      </dgm:t>
    </dgm:pt>
    <dgm:pt modelId="{ED8592BD-E1E8-AD4B-9A26-BCC2E15E794D}" type="sibTrans" cxnId="{2DDF11F6-6833-4B4C-9BF9-A41E89C1C75F}">
      <dgm:prSet/>
      <dgm:spPr/>
      <dgm:t>
        <a:bodyPr/>
        <a:lstStyle/>
        <a:p>
          <a:endParaRPr lang="en-US"/>
        </a:p>
      </dgm:t>
    </dgm:pt>
    <dgm:pt modelId="{560C61A3-3E6D-6547-AAB3-B9077AD075D6}">
      <dgm:prSet phldrT="[Text]"/>
      <dgm:spPr/>
      <dgm:t>
        <a:bodyPr/>
        <a:lstStyle/>
        <a:p>
          <a:endParaRPr lang="en-US" dirty="0">
            <a:solidFill>
              <a:schemeClr val="tx1"/>
            </a:solidFill>
          </a:endParaRPr>
        </a:p>
      </dgm:t>
    </dgm:pt>
    <dgm:pt modelId="{EB2E0F59-4A16-F24C-AFFB-77C8678FFFE3}" type="parTrans" cxnId="{7352C579-C4D1-A84F-AB0C-9A62E22A6711}">
      <dgm:prSet/>
      <dgm:spPr/>
      <dgm:t>
        <a:bodyPr/>
        <a:lstStyle/>
        <a:p>
          <a:endParaRPr lang="en-US"/>
        </a:p>
      </dgm:t>
    </dgm:pt>
    <dgm:pt modelId="{DB5EE7F5-B867-E440-8B09-9EAD3C544BF9}" type="sibTrans" cxnId="{7352C579-C4D1-A84F-AB0C-9A62E22A6711}">
      <dgm:prSet/>
      <dgm:spPr/>
      <dgm:t>
        <a:bodyPr/>
        <a:lstStyle/>
        <a:p>
          <a:endParaRPr lang="en-US"/>
        </a:p>
      </dgm:t>
    </dgm:pt>
    <dgm:pt modelId="{36C86266-1078-F841-8319-71F2A0355571}">
      <dgm:prSet phldrT="[Text]"/>
      <dgm:spPr/>
      <dgm:t>
        <a:bodyPr/>
        <a:lstStyle/>
        <a:p>
          <a:endParaRPr lang="en-US" dirty="0"/>
        </a:p>
      </dgm:t>
    </dgm:pt>
    <dgm:pt modelId="{0DF81D09-E5F1-FA43-9A62-E2C450142075}" type="parTrans" cxnId="{1F2D3ABF-37D8-604D-A6AB-08D9072CFC0A}">
      <dgm:prSet/>
      <dgm:spPr/>
      <dgm:t>
        <a:bodyPr/>
        <a:lstStyle/>
        <a:p>
          <a:endParaRPr lang="en-US"/>
        </a:p>
      </dgm:t>
    </dgm:pt>
    <dgm:pt modelId="{922F6C5E-55D4-A34D-96C1-B41235F98BC4}" type="sibTrans" cxnId="{1F2D3ABF-37D8-604D-A6AB-08D9072CFC0A}">
      <dgm:prSet/>
      <dgm:spPr/>
      <dgm:t>
        <a:bodyPr/>
        <a:lstStyle/>
        <a:p>
          <a:endParaRPr lang="en-US"/>
        </a:p>
      </dgm:t>
    </dgm:pt>
    <dgm:pt modelId="{F263ED95-C4D7-F44B-A516-CCAA032F86A2}">
      <dgm:prSet phldrT="[Text]"/>
      <dgm:spPr/>
      <dgm:t>
        <a:bodyPr/>
        <a:lstStyle/>
        <a:p>
          <a:endParaRPr lang="en-US" dirty="0">
            <a:solidFill>
              <a:schemeClr val="tx1"/>
            </a:solidFill>
          </a:endParaRPr>
        </a:p>
      </dgm:t>
    </dgm:pt>
    <dgm:pt modelId="{1C3F1B87-F9DF-EC4B-96F5-383D9C79E611}" type="parTrans" cxnId="{DBFC35FB-8F2D-6F49-B7F4-0BDB78B81EF5}">
      <dgm:prSet/>
      <dgm:spPr/>
      <dgm:t>
        <a:bodyPr/>
        <a:lstStyle/>
        <a:p>
          <a:endParaRPr lang="en-US"/>
        </a:p>
      </dgm:t>
    </dgm:pt>
    <dgm:pt modelId="{347650D4-935F-3A4C-9BA4-E02E8DE2622D}" type="sibTrans" cxnId="{DBFC35FB-8F2D-6F49-B7F4-0BDB78B81EF5}">
      <dgm:prSet/>
      <dgm:spPr/>
      <dgm:t>
        <a:bodyPr/>
        <a:lstStyle/>
        <a:p>
          <a:endParaRPr lang="en-US"/>
        </a:p>
      </dgm:t>
    </dgm:pt>
    <dgm:pt modelId="{21500F32-79F2-3C41-AF66-1EDC61BE7799}">
      <dgm:prSet phldrT="[Text]"/>
      <dgm:spPr>
        <a:solidFill>
          <a:srgbClr val="3A75A9"/>
        </a:solidFill>
        <a:ln>
          <a:noFill/>
        </a:ln>
        <a:effectLst/>
      </dgm:spPr>
      <dgm:t>
        <a:bodyPr/>
        <a:lstStyle/>
        <a:p>
          <a:r>
            <a:rPr lang="en-US" dirty="0">
              <a:solidFill>
                <a:srgbClr val="FFFFFF"/>
              </a:solidFill>
              <a:latin typeface="Arial"/>
              <a:cs typeface="Arial"/>
            </a:rPr>
            <a:t>Building Relationships and Developing Others</a:t>
          </a:r>
        </a:p>
      </dgm:t>
    </dgm:pt>
    <dgm:pt modelId="{4808A54C-A449-3443-9095-82F1ACA95A3C}" type="parTrans" cxnId="{3ABDCCEE-C7A0-024F-A457-B471E47FB97D}">
      <dgm:prSet/>
      <dgm:spPr>
        <a:solidFill>
          <a:srgbClr val="C98A00"/>
        </a:solidFill>
        <a:effectLst/>
      </dgm:spPr>
      <dgm:t>
        <a:bodyPr/>
        <a:lstStyle/>
        <a:p>
          <a:endParaRPr lang="en-US"/>
        </a:p>
      </dgm:t>
    </dgm:pt>
    <dgm:pt modelId="{B72C2163-5C71-144F-B2B1-EF16D3A2E44C}" type="sibTrans" cxnId="{3ABDCCEE-C7A0-024F-A457-B471E47FB97D}">
      <dgm:prSet/>
      <dgm:spPr/>
      <dgm:t>
        <a:bodyPr/>
        <a:lstStyle/>
        <a:p>
          <a:endParaRPr lang="en-US"/>
        </a:p>
      </dgm:t>
    </dgm:pt>
    <dgm:pt modelId="{80A6D8D7-D90E-3346-9C0D-4C4100B614A8}">
      <dgm:prSet phldrT="[Text]"/>
      <dgm:spPr>
        <a:solidFill>
          <a:srgbClr val="3A75A9"/>
        </a:solidFill>
        <a:ln>
          <a:noFill/>
        </a:ln>
        <a:effectLst/>
      </dgm:spPr>
      <dgm:t>
        <a:bodyPr/>
        <a:lstStyle/>
        <a:p>
          <a:r>
            <a:rPr lang="en-US" dirty="0">
              <a:solidFill>
                <a:srgbClr val="FFFFFF"/>
              </a:solidFill>
              <a:latin typeface="Arial"/>
              <a:cs typeface="Arial"/>
            </a:rPr>
            <a:t>Developing the Organization to Support Desired Outcomes</a:t>
          </a:r>
        </a:p>
      </dgm:t>
    </dgm:pt>
    <dgm:pt modelId="{CED58EC3-0290-0F4E-951E-EDB6851011EE}" type="parTrans" cxnId="{2C6C9D9C-E1C4-2D4B-A14E-4B82EF345802}">
      <dgm:prSet/>
      <dgm:spPr>
        <a:solidFill>
          <a:srgbClr val="C98A00"/>
        </a:solidFill>
        <a:effectLst/>
      </dgm:spPr>
      <dgm:t>
        <a:bodyPr/>
        <a:lstStyle/>
        <a:p>
          <a:endParaRPr lang="en-US"/>
        </a:p>
      </dgm:t>
    </dgm:pt>
    <dgm:pt modelId="{04ABE9AA-AC17-764A-AAD8-C3D96D0D3856}" type="sibTrans" cxnId="{2C6C9D9C-E1C4-2D4B-A14E-4B82EF345802}">
      <dgm:prSet/>
      <dgm:spPr/>
      <dgm:t>
        <a:bodyPr/>
        <a:lstStyle/>
        <a:p>
          <a:endParaRPr lang="en-US"/>
        </a:p>
      </dgm:t>
    </dgm:pt>
    <dgm:pt modelId="{68ED6FEB-2EA5-1642-A2DC-19BD7F282308}">
      <dgm:prSet phldrT="[Text]"/>
      <dgm:spPr>
        <a:solidFill>
          <a:srgbClr val="3A75A9"/>
        </a:solidFill>
        <a:ln>
          <a:noFill/>
        </a:ln>
        <a:effectLst/>
      </dgm:spPr>
      <dgm:t>
        <a:bodyPr/>
        <a:lstStyle/>
        <a:p>
          <a:r>
            <a:rPr lang="en-US" dirty="0">
              <a:solidFill>
                <a:srgbClr val="FFFFFF"/>
              </a:solidFill>
              <a:latin typeface="Arial"/>
              <a:cs typeface="Arial"/>
            </a:rPr>
            <a:t>Improving the Instructional Program</a:t>
          </a:r>
        </a:p>
      </dgm:t>
    </dgm:pt>
    <dgm:pt modelId="{484C4D03-755B-C946-93D8-98E6EAE02FF0}" type="parTrans" cxnId="{58E70D63-4231-E746-9A28-EE2EC29A9A8B}">
      <dgm:prSet/>
      <dgm:spPr>
        <a:solidFill>
          <a:srgbClr val="C98A00"/>
        </a:solidFill>
        <a:effectLst/>
      </dgm:spPr>
      <dgm:t>
        <a:bodyPr/>
        <a:lstStyle/>
        <a:p>
          <a:endParaRPr lang="en-US"/>
        </a:p>
      </dgm:t>
    </dgm:pt>
    <dgm:pt modelId="{ABBFE2F4-FE8D-EF4C-9496-F8C8B6ED6B47}" type="sibTrans" cxnId="{58E70D63-4231-E746-9A28-EE2EC29A9A8B}">
      <dgm:prSet/>
      <dgm:spPr/>
      <dgm:t>
        <a:bodyPr/>
        <a:lstStyle/>
        <a:p>
          <a:endParaRPr lang="en-US"/>
        </a:p>
      </dgm:t>
    </dgm:pt>
    <dgm:pt modelId="{60DC5F78-0713-1349-AD2E-B92FFB169E60}">
      <dgm:prSet phldrT="[Text]"/>
      <dgm:spPr>
        <a:solidFill>
          <a:srgbClr val="3A75A9"/>
        </a:solidFill>
        <a:ln>
          <a:noFill/>
        </a:ln>
        <a:effectLst/>
      </dgm:spPr>
      <dgm:t>
        <a:bodyPr/>
        <a:lstStyle/>
        <a:p>
          <a:r>
            <a:rPr lang="en-US" dirty="0">
              <a:solidFill>
                <a:srgbClr val="FFFFFF"/>
              </a:solidFill>
              <a:latin typeface="Arial"/>
              <a:cs typeface="Arial"/>
            </a:rPr>
            <a:t>Securing Accountability</a:t>
          </a:r>
        </a:p>
      </dgm:t>
    </dgm:pt>
    <dgm:pt modelId="{C08A842A-586F-424D-8EF5-4FCE7E0BAA4D}" type="parTrans" cxnId="{39DD6A59-F2DE-304B-AF5B-E9199F558DF1}">
      <dgm:prSet/>
      <dgm:spPr>
        <a:solidFill>
          <a:srgbClr val="C98A00"/>
        </a:solidFill>
        <a:effectLst/>
      </dgm:spPr>
      <dgm:t>
        <a:bodyPr/>
        <a:lstStyle/>
        <a:p>
          <a:endParaRPr lang="en-US"/>
        </a:p>
      </dgm:t>
    </dgm:pt>
    <dgm:pt modelId="{42FDB3A8-E42B-F443-9CF8-F4F41751CFEF}" type="sibTrans" cxnId="{39DD6A59-F2DE-304B-AF5B-E9199F558DF1}">
      <dgm:prSet/>
      <dgm:spPr/>
      <dgm:t>
        <a:bodyPr/>
        <a:lstStyle/>
        <a:p>
          <a:endParaRPr lang="en-US"/>
        </a:p>
      </dgm:t>
    </dgm:pt>
    <dgm:pt modelId="{0D81D9A9-5215-9D4C-9FDF-EECCAB73751A}" type="pres">
      <dgm:prSet presAssocID="{55625AA8-E717-BF46-A446-D58750593BE4}" presName="cycle" presStyleCnt="0">
        <dgm:presLayoutVars>
          <dgm:chMax val="1"/>
          <dgm:dir/>
          <dgm:animLvl val="ctr"/>
          <dgm:resizeHandles val="exact"/>
        </dgm:presLayoutVars>
      </dgm:prSet>
      <dgm:spPr/>
      <dgm:t>
        <a:bodyPr/>
        <a:lstStyle/>
        <a:p>
          <a:endParaRPr lang="en-US"/>
        </a:p>
      </dgm:t>
    </dgm:pt>
    <dgm:pt modelId="{10A3BD99-5ED4-344A-A491-6D43CC4B2EF5}" type="pres">
      <dgm:prSet presAssocID="{039EBCCA-0D89-204B-8DB0-23991EB31919}" presName="centerShape" presStyleLbl="node0" presStyleIdx="0" presStyleCnt="1"/>
      <dgm:spPr/>
      <dgm:t>
        <a:bodyPr/>
        <a:lstStyle/>
        <a:p>
          <a:endParaRPr lang="en-US"/>
        </a:p>
      </dgm:t>
    </dgm:pt>
    <dgm:pt modelId="{AC2D5D2A-C89F-DE48-AA73-46939E9314FF}" type="pres">
      <dgm:prSet presAssocID="{DD21A657-8A69-B940-ABDC-78CD274E0BE9}" presName="parTrans" presStyleLbl="bgSibTrans2D1" presStyleIdx="0" presStyleCnt="5" custScaleX="46835" custScaleY="46835" custLinFactNeighborX="18865"/>
      <dgm:spPr/>
      <dgm:t>
        <a:bodyPr/>
        <a:lstStyle/>
        <a:p>
          <a:endParaRPr lang="en-US"/>
        </a:p>
      </dgm:t>
    </dgm:pt>
    <dgm:pt modelId="{4F4A6938-5A20-D643-B771-951F2AFA3B8F}" type="pres">
      <dgm:prSet presAssocID="{4933687F-9F08-3D43-8AD8-D2BB43A2C1EC}" presName="node" presStyleLbl="node1" presStyleIdx="0" presStyleCnt="5" custScaleX="93375" custScaleY="53969" custRadScaleRad="94473">
        <dgm:presLayoutVars>
          <dgm:bulletEnabled val="1"/>
        </dgm:presLayoutVars>
      </dgm:prSet>
      <dgm:spPr/>
      <dgm:t>
        <a:bodyPr/>
        <a:lstStyle/>
        <a:p>
          <a:endParaRPr lang="en-US"/>
        </a:p>
      </dgm:t>
    </dgm:pt>
    <dgm:pt modelId="{140133FA-7779-A943-B6C5-EF3C5E300140}" type="pres">
      <dgm:prSet presAssocID="{4808A54C-A449-3443-9095-82F1ACA95A3C}" presName="parTrans" presStyleLbl="bgSibTrans2D1" presStyleIdx="1" presStyleCnt="5" custScaleX="46835" custScaleY="46835" custLinFactNeighborX="12083" custLinFactNeighborY="36876"/>
      <dgm:spPr/>
      <dgm:t>
        <a:bodyPr/>
        <a:lstStyle/>
        <a:p>
          <a:endParaRPr lang="en-US"/>
        </a:p>
      </dgm:t>
    </dgm:pt>
    <dgm:pt modelId="{6C76EEB7-A13B-D34E-A46C-56DA3B39C792}" type="pres">
      <dgm:prSet presAssocID="{21500F32-79F2-3C41-AF66-1EDC61BE7799}" presName="node" presStyleLbl="node1" presStyleIdx="1" presStyleCnt="5" custScaleX="91479" custScaleY="78399" custRadScaleRad="96165" custRadScaleInc="-28114">
        <dgm:presLayoutVars>
          <dgm:bulletEnabled val="1"/>
        </dgm:presLayoutVars>
      </dgm:prSet>
      <dgm:spPr/>
      <dgm:t>
        <a:bodyPr/>
        <a:lstStyle/>
        <a:p>
          <a:endParaRPr lang="en-US"/>
        </a:p>
      </dgm:t>
    </dgm:pt>
    <dgm:pt modelId="{397E5A87-9E5D-0342-B861-84B4E960CEC5}" type="pres">
      <dgm:prSet presAssocID="{CED58EC3-0290-0F4E-951E-EDB6851011EE}" presName="parTrans" presStyleLbl="bgSibTrans2D1" presStyleIdx="2" presStyleCnt="5" custScaleX="46835" custScaleY="46835" custLinFactNeighborY="36876"/>
      <dgm:spPr/>
      <dgm:t>
        <a:bodyPr/>
        <a:lstStyle/>
        <a:p>
          <a:endParaRPr lang="en-US"/>
        </a:p>
      </dgm:t>
    </dgm:pt>
    <dgm:pt modelId="{57A27F4E-71F4-8041-B488-F86D04733D61}" type="pres">
      <dgm:prSet presAssocID="{80A6D8D7-D90E-3346-9C0D-4C4100B614A8}" presName="node" presStyleLbl="node1" presStyleIdx="2" presStyleCnt="5" custScaleX="97291" custScaleY="71080" custRadScaleRad="79221" custRadScaleInc="-2054">
        <dgm:presLayoutVars>
          <dgm:bulletEnabled val="1"/>
        </dgm:presLayoutVars>
      </dgm:prSet>
      <dgm:spPr/>
      <dgm:t>
        <a:bodyPr/>
        <a:lstStyle/>
        <a:p>
          <a:endParaRPr lang="en-US"/>
        </a:p>
      </dgm:t>
    </dgm:pt>
    <dgm:pt modelId="{AFE9F56A-0247-1F41-AAA4-02EFDB9D8BC5}" type="pres">
      <dgm:prSet presAssocID="{484C4D03-755B-C946-93D8-98E6EAE02FF0}" presName="parTrans" presStyleLbl="bgSibTrans2D1" presStyleIdx="3" presStyleCnt="5" custScaleX="46835" custScaleY="46835" custLinFactNeighborX="-10181" custLinFactNeighborY="31608"/>
      <dgm:spPr/>
      <dgm:t>
        <a:bodyPr/>
        <a:lstStyle/>
        <a:p>
          <a:endParaRPr lang="en-US"/>
        </a:p>
      </dgm:t>
    </dgm:pt>
    <dgm:pt modelId="{5E059843-32D5-4742-85E0-D50F63955EDF}" type="pres">
      <dgm:prSet presAssocID="{68ED6FEB-2EA5-1642-A2DC-19BD7F282308}" presName="node" presStyleLbl="node1" presStyleIdx="3" presStyleCnt="5" custScaleX="82557" custScaleY="79010" custRadScaleRad="92494" custRadScaleInc="6844">
        <dgm:presLayoutVars>
          <dgm:bulletEnabled val="1"/>
        </dgm:presLayoutVars>
      </dgm:prSet>
      <dgm:spPr/>
      <dgm:t>
        <a:bodyPr/>
        <a:lstStyle/>
        <a:p>
          <a:endParaRPr lang="en-US"/>
        </a:p>
      </dgm:t>
    </dgm:pt>
    <dgm:pt modelId="{52A29A1F-18A1-984B-BC31-BCB0A1FF39A1}" type="pres">
      <dgm:prSet presAssocID="{C08A842A-586F-424D-8EF5-4FCE7E0BAA4D}" presName="parTrans" presStyleLbl="bgSibTrans2D1" presStyleIdx="4" presStyleCnt="5" custScaleX="46835" custScaleY="46835" custLinFactNeighborX="-21866"/>
      <dgm:spPr/>
      <dgm:t>
        <a:bodyPr/>
        <a:lstStyle/>
        <a:p>
          <a:endParaRPr lang="en-US"/>
        </a:p>
      </dgm:t>
    </dgm:pt>
    <dgm:pt modelId="{0C8F9B75-D5AE-A745-A7E8-901AC230FF51}" type="pres">
      <dgm:prSet presAssocID="{60DC5F78-0713-1349-AD2E-B92FFB169E60}" presName="node" presStyleLbl="node1" presStyleIdx="4" presStyleCnt="5" custScaleX="78929" custScaleY="53967" custRadScaleRad="91480">
        <dgm:presLayoutVars>
          <dgm:bulletEnabled val="1"/>
        </dgm:presLayoutVars>
      </dgm:prSet>
      <dgm:spPr/>
      <dgm:t>
        <a:bodyPr/>
        <a:lstStyle/>
        <a:p>
          <a:endParaRPr lang="en-US"/>
        </a:p>
      </dgm:t>
    </dgm:pt>
  </dgm:ptLst>
  <dgm:cxnLst>
    <dgm:cxn modelId="{DBFC35FB-8F2D-6F49-B7F4-0BDB78B81EF5}" srcId="{55625AA8-E717-BF46-A446-D58750593BE4}" destId="{F263ED95-C4D7-F44B-A516-CCAA032F86A2}" srcOrd="1" destOrd="0" parTransId="{1C3F1B87-F9DF-EC4B-96F5-383D9C79E611}" sibTransId="{347650D4-935F-3A4C-9BA4-E02E8DE2622D}"/>
    <dgm:cxn modelId="{39DD6A59-F2DE-304B-AF5B-E9199F558DF1}" srcId="{039EBCCA-0D89-204B-8DB0-23991EB31919}" destId="{60DC5F78-0713-1349-AD2E-B92FFB169E60}" srcOrd="4" destOrd="0" parTransId="{C08A842A-586F-424D-8EF5-4FCE7E0BAA4D}" sibTransId="{42FDB3A8-E42B-F443-9CF8-F4F41751CFEF}"/>
    <dgm:cxn modelId="{1F2D3ABF-37D8-604D-A6AB-08D9072CFC0A}" srcId="{55625AA8-E717-BF46-A446-D58750593BE4}" destId="{36C86266-1078-F841-8319-71F2A0355571}" srcOrd="3" destOrd="0" parTransId="{0DF81D09-E5F1-FA43-9A62-E2C450142075}" sibTransId="{922F6C5E-55D4-A34D-96C1-B41235F98BC4}"/>
    <dgm:cxn modelId="{3FBAD139-25CE-BB49-BD46-69BE9645841D}" type="presOf" srcId="{21500F32-79F2-3C41-AF66-1EDC61BE7799}" destId="{6C76EEB7-A13B-D34E-A46C-56DA3B39C792}" srcOrd="0" destOrd="0" presId="urn:microsoft.com/office/officeart/2005/8/layout/radial4"/>
    <dgm:cxn modelId="{2C6C9D9C-E1C4-2D4B-A14E-4B82EF345802}" srcId="{039EBCCA-0D89-204B-8DB0-23991EB31919}" destId="{80A6D8D7-D90E-3346-9C0D-4C4100B614A8}" srcOrd="2" destOrd="0" parTransId="{CED58EC3-0290-0F4E-951E-EDB6851011EE}" sibTransId="{04ABE9AA-AC17-764A-AAD8-C3D96D0D3856}"/>
    <dgm:cxn modelId="{6A180803-D100-8741-B9D8-99314E746BE9}" type="presOf" srcId="{60DC5F78-0713-1349-AD2E-B92FFB169E60}" destId="{0C8F9B75-D5AE-A745-A7E8-901AC230FF51}" srcOrd="0" destOrd="0" presId="urn:microsoft.com/office/officeart/2005/8/layout/radial4"/>
    <dgm:cxn modelId="{75562DDA-DCC5-3546-870E-19003E34DCF2}" srcId="{55625AA8-E717-BF46-A446-D58750593BE4}" destId="{039EBCCA-0D89-204B-8DB0-23991EB31919}" srcOrd="0" destOrd="0" parTransId="{CB185874-2EBA-EC4E-BEE1-0771A1FAA2DC}" sibTransId="{E4CA1346-A532-D74A-BC2C-64613433D5CA}"/>
    <dgm:cxn modelId="{2D408A86-59E6-C240-846A-EA76F51D1D0C}" type="presOf" srcId="{68ED6FEB-2EA5-1642-A2DC-19BD7F282308}" destId="{5E059843-32D5-4742-85E0-D50F63955EDF}" srcOrd="0" destOrd="0" presId="urn:microsoft.com/office/officeart/2005/8/layout/radial4"/>
    <dgm:cxn modelId="{2DDF11F6-6833-4B4C-9BF9-A41E89C1C75F}" srcId="{039EBCCA-0D89-204B-8DB0-23991EB31919}" destId="{4933687F-9F08-3D43-8AD8-D2BB43A2C1EC}" srcOrd="0" destOrd="0" parTransId="{DD21A657-8A69-B940-ABDC-78CD274E0BE9}" sibTransId="{ED8592BD-E1E8-AD4B-9A26-BCC2E15E794D}"/>
    <dgm:cxn modelId="{F2BAF492-FBBC-F740-AF18-CE1C43CEE19A}" type="presOf" srcId="{4933687F-9F08-3D43-8AD8-D2BB43A2C1EC}" destId="{4F4A6938-5A20-D643-B771-951F2AFA3B8F}" srcOrd="0" destOrd="0" presId="urn:microsoft.com/office/officeart/2005/8/layout/radial4"/>
    <dgm:cxn modelId="{4666977F-B84F-B64E-832E-3064F02BDD38}" type="presOf" srcId="{55625AA8-E717-BF46-A446-D58750593BE4}" destId="{0D81D9A9-5215-9D4C-9FDF-EECCAB73751A}" srcOrd="0" destOrd="0" presId="urn:microsoft.com/office/officeart/2005/8/layout/radial4"/>
    <dgm:cxn modelId="{B553EB8F-9417-8548-9BE7-56D8CFAA5A25}" type="presOf" srcId="{CED58EC3-0290-0F4E-951E-EDB6851011EE}" destId="{397E5A87-9E5D-0342-B861-84B4E960CEC5}" srcOrd="0" destOrd="0" presId="urn:microsoft.com/office/officeart/2005/8/layout/radial4"/>
    <dgm:cxn modelId="{385AF09E-EAB3-3149-8945-4F4C82EB2A98}" type="presOf" srcId="{80A6D8D7-D90E-3346-9C0D-4C4100B614A8}" destId="{57A27F4E-71F4-8041-B488-F86D04733D61}" srcOrd="0" destOrd="0" presId="urn:microsoft.com/office/officeart/2005/8/layout/radial4"/>
    <dgm:cxn modelId="{C4E51CD7-FA04-3B46-8F31-3F8E01003BA1}" type="presOf" srcId="{4808A54C-A449-3443-9095-82F1ACA95A3C}" destId="{140133FA-7779-A943-B6C5-EF3C5E300140}" srcOrd="0" destOrd="0" presId="urn:microsoft.com/office/officeart/2005/8/layout/radial4"/>
    <dgm:cxn modelId="{5ABB6A28-8F18-8846-9C24-68F9A4A79E03}" type="presOf" srcId="{DD21A657-8A69-B940-ABDC-78CD274E0BE9}" destId="{AC2D5D2A-C89F-DE48-AA73-46939E9314FF}" srcOrd="0" destOrd="0" presId="urn:microsoft.com/office/officeart/2005/8/layout/radial4"/>
    <dgm:cxn modelId="{590AD691-329B-9A4D-A682-62C644239EB6}" type="presOf" srcId="{484C4D03-755B-C946-93D8-98E6EAE02FF0}" destId="{AFE9F56A-0247-1F41-AAA4-02EFDB9D8BC5}" srcOrd="0" destOrd="0" presId="urn:microsoft.com/office/officeart/2005/8/layout/radial4"/>
    <dgm:cxn modelId="{58E70D63-4231-E746-9A28-EE2EC29A9A8B}" srcId="{039EBCCA-0D89-204B-8DB0-23991EB31919}" destId="{68ED6FEB-2EA5-1642-A2DC-19BD7F282308}" srcOrd="3" destOrd="0" parTransId="{484C4D03-755B-C946-93D8-98E6EAE02FF0}" sibTransId="{ABBFE2F4-FE8D-EF4C-9496-F8C8B6ED6B47}"/>
    <dgm:cxn modelId="{3ABDCCEE-C7A0-024F-A457-B471E47FB97D}" srcId="{039EBCCA-0D89-204B-8DB0-23991EB31919}" destId="{21500F32-79F2-3C41-AF66-1EDC61BE7799}" srcOrd="1" destOrd="0" parTransId="{4808A54C-A449-3443-9095-82F1ACA95A3C}" sibTransId="{B72C2163-5C71-144F-B2B1-EF16D3A2E44C}"/>
    <dgm:cxn modelId="{7352C579-C4D1-A84F-AB0C-9A62E22A6711}" srcId="{55625AA8-E717-BF46-A446-D58750593BE4}" destId="{560C61A3-3E6D-6547-AAB3-B9077AD075D6}" srcOrd="2" destOrd="0" parTransId="{EB2E0F59-4A16-F24C-AFFB-77C8678FFFE3}" sibTransId="{DB5EE7F5-B867-E440-8B09-9EAD3C544BF9}"/>
    <dgm:cxn modelId="{75E6550A-2854-424F-AFBA-1E334E23DE39}" type="presOf" srcId="{C08A842A-586F-424D-8EF5-4FCE7E0BAA4D}" destId="{52A29A1F-18A1-984B-BC31-BCB0A1FF39A1}" srcOrd="0" destOrd="0" presId="urn:microsoft.com/office/officeart/2005/8/layout/radial4"/>
    <dgm:cxn modelId="{0E063C4D-87FD-3149-B003-359CB6F2EACB}" type="presOf" srcId="{039EBCCA-0D89-204B-8DB0-23991EB31919}" destId="{10A3BD99-5ED4-344A-A491-6D43CC4B2EF5}" srcOrd="0" destOrd="0" presId="urn:microsoft.com/office/officeart/2005/8/layout/radial4"/>
    <dgm:cxn modelId="{1DF4DF88-669C-D249-BA05-95C73A81A3BA}" type="presParOf" srcId="{0D81D9A9-5215-9D4C-9FDF-EECCAB73751A}" destId="{10A3BD99-5ED4-344A-A491-6D43CC4B2EF5}" srcOrd="0" destOrd="0" presId="urn:microsoft.com/office/officeart/2005/8/layout/radial4"/>
    <dgm:cxn modelId="{371894CF-4A3F-6843-8719-6A319341AA95}" type="presParOf" srcId="{0D81D9A9-5215-9D4C-9FDF-EECCAB73751A}" destId="{AC2D5D2A-C89F-DE48-AA73-46939E9314FF}" srcOrd="1" destOrd="0" presId="urn:microsoft.com/office/officeart/2005/8/layout/radial4"/>
    <dgm:cxn modelId="{EF599D9D-DBB9-6D4A-8B38-E33C86F06B2A}" type="presParOf" srcId="{0D81D9A9-5215-9D4C-9FDF-EECCAB73751A}" destId="{4F4A6938-5A20-D643-B771-951F2AFA3B8F}" srcOrd="2" destOrd="0" presId="urn:microsoft.com/office/officeart/2005/8/layout/radial4"/>
    <dgm:cxn modelId="{5D399BF0-F952-EC4F-8362-90E48597C739}" type="presParOf" srcId="{0D81D9A9-5215-9D4C-9FDF-EECCAB73751A}" destId="{140133FA-7779-A943-B6C5-EF3C5E300140}" srcOrd="3" destOrd="0" presId="urn:microsoft.com/office/officeart/2005/8/layout/radial4"/>
    <dgm:cxn modelId="{666C44DE-A311-9242-8244-6162F8B9FBB1}" type="presParOf" srcId="{0D81D9A9-5215-9D4C-9FDF-EECCAB73751A}" destId="{6C76EEB7-A13B-D34E-A46C-56DA3B39C792}" srcOrd="4" destOrd="0" presId="urn:microsoft.com/office/officeart/2005/8/layout/radial4"/>
    <dgm:cxn modelId="{BA9B07A8-71DA-E949-ADA2-F3DFA5DD5511}" type="presParOf" srcId="{0D81D9A9-5215-9D4C-9FDF-EECCAB73751A}" destId="{397E5A87-9E5D-0342-B861-84B4E960CEC5}" srcOrd="5" destOrd="0" presId="urn:microsoft.com/office/officeart/2005/8/layout/radial4"/>
    <dgm:cxn modelId="{1786D9E6-3A80-4C40-9597-7CE2E387B02E}" type="presParOf" srcId="{0D81D9A9-5215-9D4C-9FDF-EECCAB73751A}" destId="{57A27F4E-71F4-8041-B488-F86D04733D61}" srcOrd="6" destOrd="0" presId="urn:microsoft.com/office/officeart/2005/8/layout/radial4"/>
    <dgm:cxn modelId="{11CA2E3A-8190-0944-BA87-15B6922C0AEC}" type="presParOf" srcId="{0D81D9A9-5215-9D4C-9FDF-EECCAB73751A}" destId="{AFE9F56A-0247-1F41-AAA4-02EFDB9D8BC5}" srcOrd="7" destOrd="0" presId="urn:microsoft.com/office/officeart/2005/8/layout/radial4"/>
    <dgm:cxn modelId="{65F80D66-C0C5-8D4B-9920-06ABD7C7F5BE}" type="presParOf" srcId="{0D81D9A9-5215-9D4C-9FDF-EECCAB73751A}" destId="{5E059843-32D5-4742-85E0-D50F63955EDF}" srcOrd="8" destOrd="0" presId="urn:microsoft.com/office/officeart/2005/8/layout/radial4"/>
    <dgm:cxn modelId="{1C3FD228-54A4-E240-843F-7C226E3FD41C}" type="presParOf" srcId="{0D81D9A9-5215-9D4C-9FDF-EECCAB73751A}" destId="{52A29A1F-18A1-984B-BC31-BCB0A1FF39A1}" srcOrd="9" destOrd="0" presId="urn:microsoft.com/office/officeart/2005/8/layout/radial4"/>
    <dgm:cxn modelId="{0570436A-9BE5-964D-B24F-CAFB2E63C6E7}" type="presParOf" srcId="{0D81D9A9-5215-9D4C-9FDF-EECCAB73751A}" destId="{0C8F9B75-D5AE-A745-A7E8-901AC230FF51}"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EBB65-C69F-984C-8542-58D8EA761003}"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11D202A0-9917-2749-9098-2ABE3C8E5C17}">
      <dgm:prSet phldrT="[Text]"/>
      <dgm:spPr>
        <a:solidFill>
          <a:srgbClr val="3A75A9"/>
        </a:solidFill>
        <a:effectLst/>
      </dgm:spPr>
      <dgm:t>
        <a:bodyPr/>
        <a:lstStyle/>
        <a:p>
          <a:r>
            <a:rPr lang="en-US" b="1" dirty="0">
              <a:solidFill>
                <a:srgbClr val="FFFFFF"/>
              </a:solidFill>
              <a:latin typeface="Arial"/>
              <a:cs typeface="Arial"/>
            </a:rPr>
            <a:t>Cognitive</a:t>
          </a:r>
        </a:p>
      </dgm:t>
    </dgm:pt>
    <dgm:pt modelId="{4ED0BD18-FF7D-7844-8891-F09851B8461B}" type="parTrans" cxnId="{D3603A02-3B41-8543-8B18-100F8F83A2B9}">
      <dgm:prSet/>
      <dgm:spPr/>
      <dgm:t>
        <a:bodyPr/>
        <a:lstStyle/>
        <a:p>
          <a:endParaRPr lang="en-US"/>
        </a:p>
      </dgm:t>
    </dgm:pt>
    <dgm:pt modelId="{D4B764C1-7CA9-CF4C-8D6C-AC0AF1A743DE}" type="sibTrans" cxnId="{D3603A02-3B41-8543-8B18-100F8F83A2B9}">
      <dgm:prSet/>
      <dgm:spPr/>
      <dgm:t>
        <a:bodyPr/>
        <a:lstStyle/>
        <a:p>
          <a:endParaRPr lang="en-US"/>
        </a:p>
      </dgm:t>
    </dgm:pt>
    <dgm:pt modelId="{4B26CED6-31C8-144B-A029-6A5C8AEE17C3}">
      <dgm:prSet phldrT="[Text]"/>
      <dgm:spPr>
        <a:noFill/>
      </dgm:spPr>
      <dgm:t>
        <a:bodyPr/>
        <a:lstStyle/>
        <a:p>
          <a:r>
            <a:rPr lang="en-US" dirty="0">
              <a:solidFill>
                <a:srgbClr val="FFFFFF"/>
              </a:solidFill>
              <a:latin typeface="Arial"/>
              <a:cs typeface="Arial"/>
            </a:rPr>
            <a:t>Problem-solving  expertise</a:t>
          </a:r>
        </a:p>
        <a:p>
          <a:r>
            <a:rPr lang="en-US" dirty="0">
              <a:solidFill>
                <a:srgbClr val="FFFFFF"/>
              </a:solidFill>
              <a:latin typeface="Arial"/>
              <a:cs typeface="Arial"/>
            </a:rPr>
            <a:t>Knowledge of effective school and classroom practices that directly affect student learning</a:t>
          </a:r>
        </a:p>
        <a:p>
          <a:r>
            <a:rPr lang="en-US" dirty="0">
              <a:solidFill>
                <a:srgbClr val="FFFFFF"/>
              </a:solidFill>
              <a:latin typeface="Arial"/>
              <a:cs typeface="Arial"/>
            </a:rPr>
            <a:t>Systems Thinking</a:t>
          </a:r>
        </a:p>
      </dgm:t>
    </dgm:pt>
    <dgm:pt modelId="{A2042EB3-E2AE-794A-BA3B-76E26A905339}" type="parTrans" cxnId="{539A6511-5A31-0C49-A944-2A33FBC88E80}">
      <dgm:prSet/>
      <dgm:spPr/>
      <dgm:t>
        <a:bodyPr/>
        <a:lstStyle/>
        <a:p>
          <a:endParaRPr lang="en-US"/>
        </a:p>
      </dgm:t>
    </dgm:pt>
    <dgm:pt modelId="{E9BE8E05-3496-604E-913F-F95BCA5245C7}" type="sibTrans" cxnId="{539A6511-5A31-0C49-A944-2A33FBC88E80}">
      <dgm:prSet/>
      <dgm:spPr/>
      <dgm:t>
        <a:bodyPr/>
        <a:lstStyle/>
        <a:p>
          <a:endParaRPr lang="en-US"/>
        </a:p>
      </dgm:t>
    </dgm:pt>
    <dgm:pt modelId="{133DFBCA-B87C-384A-AF5F-F8E65796420E}">
      <dgm:prSet phldrT="[Text]"/>
      <dgm:spPr>
        <a:solidFill>
          <a:srgbClr val="26598C"/>
        </a:solidFill>
        <a:effectLst/>
      </dgm:spPr>
      <dgm:t>
        <a:bodyPr/>
        <a:lstStyle/>
        <a:p>
          <a:r>
            <a:rPr lang="en-US" b="1" dirty="0">
              <a:solidFill>
                <a:srgbClr val="FFFFFF"/>
              </a:solidFill>
              <a:latin typeface="Arial"/>
              <a:cs typeface="Arial"/>
            </a:rPr>
            <a:t>Social </a:t>
          </a:r>
        </a:p>
      </dgm:t>
    </dgm:pt>
    <dgm:pt modelId="{B8AB6D21-4522-1240-BBF7-AD02F54FE42A}" type="parTrans" cxnId="{0139C0F1-E83F-8340-A9C5-B3670BF9E716}">
      <dgm:prSet/>
      <dgm:spPr/>
      <dgm:t>
        <a:bodyPr/>
        <a:lstStyle/>
        <a:p>
          <a:endParaRPr lang="en-US"/>
        </a:p>
      </dgm:t>
    </dgm:pt>
    <dgm:pt modelId="{390E90AF-AFA8-CA44-90E5-D3125DEB1F0F}" type="sibTrans" cxnId="{0139C0F1-E83F-8340-A9C5-B3670BF9E716}">
      <dgm:prSet/>
      <dgm:spPr/>
      <dgm:t>
        <a:bodyPr/>
        <a:lstStyle/>
        <a:p>
          <a:endParaRPr lang="en-US"/>
        </a:p>
      </dgm:t>
    </dgm:pt>
    <dgm:pt modelId="{161F42C9-9F4E-7A4E-BEB9-D405A1AEF378}">
      <dgm:prSet phldrT="[Text]"/>
      <dgm:spPr>
        <a:noFill/>
      </dgm:spPr>
      <dgm:t>
        <a:bodyPr/>
        <a:lstStyle/>
        <a:p>
          <a:r>
            <a:rPr lang="en-US" dirty="0">
              <a:solidFill>
                <a:srgbClr val="FFFFFF"/>
              </a:solidFill>
              <a:latin typeface="Arial"/>
              <a:cs typeface="Arial"/>
            </a:rPr>
            <a:t>Perceiving emotions</a:t>
          </a:r>
        </a:p>
        <a:p>
          <a:r>
            <a:rPr lang="en-US" dirty="0">
              <a:solidFill>
                <a:srgbClr val="FFFFFF"/>
              </a:solidFill>
              <a:latin typeface="Arial"/>
              <a:cs typeface="Arial"/>
            </a:rPr>
            <a:t>Managing emotions</a:t>
          </a:r>
        </a:p>
        <a:p>
          <a:r>
            <a:rPr lang="en-US" dirty="0">
              <a:solidFill>
                <a:srgbClr val="FFFFFF"/>
              </a:solidFill>
              <a:latin typeface="Arial"/>
              <a:cs typeface="Arial"/>
            </a:rPr>
            <a:t>Acting in emotionally appropriate ways</a:t>
          </a:r>
        </a:p>
      </dgm:t>
    </dgm:pt>
    <dgm:pt modelId="{9349F9DD-0323-2E48-865E-E542167E7590}" type="parTrans" cxnId="{293FA621-9EF2-314D-8E3A-9AEBA46810C4}">
      <dgm:prSet/>
      <dgm:spPr/>
      <dgm:t>
        <a:bodyPr/>
        <a:lstStyle/>
        <a:p>
          <a:endParaRPr lang="en-US"/>
        </a:p>
      </dgm:t>
    </dgm:pt>
    <dgm:pt modelId="{E7E3877A-3787-0C48-B2AE-D7ABECD5FA5E}" type="sibTrans" cxnId="{293FA621-9EF2-314D-8E3A-9AEBA46810C4}">
      <dgm:prSet/>
      <dgm:spPr/>
      <dgm:t>
        <a:bodyPr/>
        <a:lstStyle/>
        <a:p>
          <a:endParaRPr lang="en-US"/>
        </a:p>
      </dgm:t>
    </dgm:pt>
    <dgm:pt modelId="{6D667043-B093-1C4E-8545-F7C3B4BB1568}">
      <dgm:prSet phldrT="[Text]"/>
      <dgm:spPr>
        <a:solidFill>
          <a:srgbClr val="0A3C67"/>
        </a:solidFill>
        <a:effectLst/>
      </dgm:spPr>
      <dgm:t>
        <a:bodyPr/>
        <a:lstStyle/>
        <a:p>
          <a:r>
            <a:rPr lang="en-US" b="1" dirty="0">
              <a:solidFill>
                <a:srgbClr val="FFFFFF"/>
              </a:solidFill>
              <a:latin typeface="Arial"/>
              <a:cs typeface="Arial"/>
            </a:rPr>
            <a:t>Psychological</a:t>
          </a:r>
        </a:p>
      </dgm:t>
    </dgm:pt>
    <dgm:pt modelId="{FED723DE-8140-BD4A-AB0F-E3C55ABF230E}" type="parTrans" cxnId="{E455E3BB-D206-3A40-840D-8364044F6D6D}">
      <dgm:prSet/>
      <dgm:spPr/>
      <dgm:t>
        <a:bodyPr/>
        <a:lstStyle/>
        <a:p>
          <a:endParaRPr lang="en-US"/>
        </a:p>
      </dgm:t>
    </dgm:pt>
    <dgm:pt modelId="{64E72BCB-AEB4-6840-98A1-EEDA5AB59BC2}" type="sibTrans" cxnId="{E455E3BB-D206-3A40-840D-8364044F6D6D}">
      <dgm:prSet/>
      <dgm:spPr/>
      <dgm:t>
        <a:bodyPr/>
        <a:lstStyle/>
        <a:p>
          <a:endParaRPr lang="en-US"/>
        </a:p>
      </dgm:t>
    </dgm:pt>
    <dgm:pt modelId="{F0F44938-4B07-E844-B724-303D3D3EDEA0}">
      <dgm:prSet phldrT="[Text]"/>
      <dgm:spPr>
        <a:noFill/>
      </dgm:spPr>
      <dgm:t>
        <a:bodyPr/>
        <a:lstStyle/>
        <a:p>
          <a:r>
            <a:rPr lang="en-US" dirty="0">
              <a:solidFill>
                <a:srgbClr val="FFFFFF"/>
              </a:solidFill>
              <a:latin typeface="Arial"/>
              <a:cs typeface="Arial"/>
            </a:rPr>
            <a:t>Optimism</a:t>
          </a:r>
        </a:p>
        <a:p>
          <a:r>
            <a:rPr lang="en-US" dirty="0">
              <a:solidFill>
                <a:srgbClr val="FFFFFF"/>
              </a:solidFill>
              <a:latin typeface="Arial"/>
              <a:cs typeface="Arial"/>
            </a:rPr>
            <a:t>Self-efficacy</a:t>
          </a:r>
        </a:p>
        <a:p>
          <a:r>
            <a:rPr lang="en-US" dirty="0">
              <a:solidFill>
                <a:srgbClr val="FFFFFF"/>
              </a:solidFill>
              <a:latin typeface="Arial"/>
              <a:cs typeface="Arial"/>
            </a:rPr>
            <a:t>Resilience</a:t>
          </a:r>
        </a:p>
        <a:p>
          <a:r>
            <a:rPr lang="en-US" dirty="0">
              <a:solidFill>
                <a:srgbClr val="FFFFFF"/>
              </a:solidFill>
              <a:latin typeface="Arial"/>
              <a:cs typeface="Arial"/>
            </a:rPr>
            <a:t>Proactivity</a:t>
          </a:r>
        </a:p>
      </dgm:t>
    </dgm:pt>
    <dgm:pt modelId="{3B9C7DA3-D5FF-774E-9D23-E65A8405C006}" type="sibTrans" cxnId="{533C72CF-F02B-2244-B67C-88FE002FD5F1}">
      <dgm:prSet/>
      <dgm:spPr/>
      <dgm:t>
        <a:bodyPr/>
        <a:lstStyle/>
        <a:p>
          <a:endParaRPr lang="en-US"/>
        </a:p>
      </dgm:t>
    </dgm:pt>
    <dgm:pt modelId="{65427F56-2632-614B-873D-BACFE6936674}" type="parTrans" cxnId="{533C72CF-F02B-2244-B67C-88FE002FD5F1}">
      <dgm:prSet/>
      <dgm:spPr/>
      <dgm:t>
        <a:bodyPr/>
        <a:lstStyle/>
        <a:p>
          <a:endParaRPr lang="en-US"/>
        </a:p>
      </dgm:t>
    </dgm:pt>
    <dgm:pt modelId="{F07F38E3-9228-2443-8E8B-241EA8472EB4}" type="pres">
      <dgm:prSet presAssocID="{643EBB65-C69F-984C-8542-58D8EA761003}" presName="Name0" presStyleCnt="0">
        <dgm:presLayoutVars>
          <dgm:chMax val="5"/>
          <dgm:chPref val="5"/>
          <dgm:dir/>
          <dgm:animLvl val="lvl"/>
        </dgm:presLayoutVars>
      </dgm:prSet>
      <dgm:spPr/>
      <dgm:t>
        <a:bodyPr/>
        <a:lstStyle/>
        <a:p>
          <a:endParaRPr lang="en-US"/>
        </a:p>
      </dgm:t>
    </dgm:pt>
    <dgm:pt modelId="{B2589731-10E2-944C-85D9-2974F3CC16DF}" type="pres">
      <dgm:prSet presAssocID="{11D202A0-9917-2749-9098-2ABE3C8E5C17}" presName="parentText1" presStyleLbl="node1" presStyleIdx="0" presStyleCnt="3">
        <dgm:presLayoutVars>
          <dgm:chMax/>
          <dgm:chPref val="3"/>
          <dgm:bulletEnabled val="1"/>
        </dgm:presLayoutVars>
      </dgm:prSet>
      <dgm:spPr/>
      <dgm:t>
        <a:bodyPr/>
        <a:lstStyle/>
        <a:p>
          <a:endParaRPr lang="en-US"/>
        </a:p>
      </dgm:t>
    </dgm:pt>
    <dgm:pt modelId="{8F5E5F9D-A5EC-1841-A410-31FC342464CF}" type="pres">
      <dgm:prSet presAssocID="{11D202A0-9917-2749-9098-2ABE3C8E5C17}" presName="childText1" presStyleLbl="solidAlignAcc1" presStyleIdx="0" presStyleCnt="3">
        <dgm:presLayoutVars>
          <dgm:chMax val="0"/>
          <dgm:chPref val="0"/>
          <dgm:bulletEnabled val="1"/>
        </dgm:presLayoutVars>
      </dgm:prSet>
      <dgm:spPr/>
      <dgm:t>
        <a:bodyPr/>
        <a:lstStyle/>
        <a:p>
          <a:endParaRPr lang="en-US"/>
        </a:p>
      </dgm:t>
    </dgm:pt>
    <dgm:pt modelId="{CBD00424-EAEB-0C4D-AE30-86C9D1E62CF3}" type="pres">
      <dgm:prSet presAssocID="{133DFBCA-B87C-384A-AF5F-F8E65796420E}" presName="parentText2" presStyleLbl="node1" presStyleIdx="1" presStyleCnt="3" custLinFactNeighborX="419" custLinFactNeighborY="9521">
        <dgm:presLayoutVars>
          <dgm:chMax/>
          <dgm:chPref val="3"/>
          <dgm:bulletEnabled val="1"/>
        </dgm:presLayoutVars>
      </dgm:prSet>
      <dgm:spPr/>
      <dgm:t>
        <a:bodyPr/>
        <a:lstStyle/>
        <a:p>
          <a:endParaRPr lang="en-US"/>
        </a:p>
      </dgm:t>
    </dgm:pt>
    <dgm:pt modelId="{BFD5D921-15AF-544F-A322-E7E3D1068FFC}" type="pres">
      <dgm:prSet presAssocID="{133DFBCA-B87C-384A-AF5F-F8E65796420E}" presName="childText2" presStyleLbl="solidAlignAcc1" presStyleIdx="1" presStyleCnt="3" custScaleX="96335" custScaleY="92709" custLinFactNeighborY="4073">
        <dgm:presLayoutVars>
          <dgm:chMax val="0"/>
          <dgm:chPref val="0"/>
          <dgm:bulletEnabled val="1"/>
        </dgm:presLayoutVars>
      </dgm:prSet>
      <dgm:spPr/>
      <dgm:t>
        <a:bodyPr/>
        <a:lstStyle/>
        <a:p>
          <a:endParaRPr lang="en-US"/>
        </a:p>
      </dgm:t>
    </dgm:pt>
    <dgm:pt modelId="{A988F619-581D-8A40-8E6B-FC307F1606A6}" type="pres">
      <dgm:prSet presAssocID="{6D667043-B093-1C4E-8545-F7C3B4BB1568}" presName="parentText3" presStyleLbl="node1" presStyleIdx="2" presStyleCnt="3">
        <dgm:presLayoutVars>
          <dgm:chMax/>
          <dgm:chPref val="3"/>
          <dgm:bulletEnabled val="1"/>
        </dgm:presLayoutVars>
      </dgm:prSet>
      <dgm:spPr/>
      <dgm:t>
        <a:bodyPr/>
        <a:lstStyle/>
        <a:p>
          <a:endParaRPr lang="en-US"/>
        </a:p>
      </dgm:t>
    </dgm:pt>
    <dgm:pt modelId="{9CB655DB-0B25-1847-9B77-90E4DF5614D7}" type="pres">
      <dgm:prSet presAssocID="{6D667043-B093-1C4E-8545-F7C3B4BB1568}" presName="childText3" presStyleLbl="solidAlignAcc1" presStyleIdx="2" presStyleCnt="3" custScaleY="94725" custLinFactNeighborX="1929" custLinFactNeighborY="449">
        <dgm:presLayoutVars>
          <dgm:chMax val="0"/>
          <dgm:chPref val="0"/>
          <dgm:bulletEnabled val="1"/>
        </dgm:presLayoutVars>
      </dgm:prSet>
      <dgm:spPr/>
      <dgm:t>
        <a:bodyPr/>
        <a:lstStyle/>
        <a:p>
          <a:endParaRPr lang="en-US"/>
        </a:p>
      </dgm:t>
    </dgm:pt>
  </dgm:ptLst>
  <dgm:cxnLst>
    <dgm:cxn modelId="{0139C0F1-E83F-8340-A9C5-B3670BF9E716}" srcId="{643EBB65-C69F-984C-8542-58D8EA761003}" destId="{133DFBCA-B87C-384A-AF5F-F8E65796420E}" srcOrd="1" destOrd="0" parTransId="{B8AB6D21-4522-1240-BBF7-AD02F54FE42A}" sibTransId="{390E90AF-AFA8-CA44-90E5-D3125DEB1F0F}"/>
    <dgm:cxn modelId="{3B2C1180-8E4F-A147-B985-637002A94C2F}" type="presOf" srcId="{643EBB65-C69F-984C-8542-58D8EA761003}" destId="{F07F38E3-9228-2443-8E8B-241EA8472EB4}" srcOrd="0" destOrd="0" presId="urn:microsoft.com/office/officeart/2009/3/layout/IncreasingArrowsProcess"/>
    <dgm:cxn modelId="{293FA621-9EF2-314D-8E3A-9AEBA46810C4}" srcId="{133DFBCA-B87C-384A-AF5F-F8E65796420E}" destId="{161F42C9-9F4E-7A4E-BEB9-D405A1AEF378}" srcOrd="0" destOrd="0" parTransId="{9349F9DD-0323-2E48-865E-E542167E7590}" sibTransId="{E7E3877A-3787-0C48-B2AE-D7ABECD5FA5E}"/>
    <dgm:cxn modelId="{4771191F-2ABF-424C-9AEF-A23C22068213}" type="presOf" srcId="{133DFBCA-B87C-384A-AF5F-F8E65796420E}" destId="{CBD00424-EAEB-0C4D-AE30-86C9D1E62CF3}" srcOrd="0" destOrd="0" presId="urn:microsoft.com/office/officeart/2009/3/layout/IncreasingArrowsProcess"/>
    <dgm:cxn modelId="{539A6511-5A31-0C49-A944-2A33FBC88E80}" srcId="{11D202A0-9917-2749-9098-2ABE3C8E5C17}" destId="{4B26CED6-31C8-144B-A029-6A5C8AEE17C3}" srcOrd="0" destOrd="0" parTransId="{A2042EB3-E2AE-794A-BA3B-76E26A905339}" sibTransId="{E9BE8E05-3496-604E-913F-F95BCA5245C7}"/>
    <dgm:cxn modelId="{C870719A-A9DD-ED4B-8C68-833C9C9FB50E}" type="presOf" srcId="{11D202A0-9917-2749-9098-2ABE3C8E5C17}" destId="{B2589731-10E2-944C-85D9-2974F3CC16DF}" srcOrd="0" destOrd="0" presId="urn:microsoft.com/office/officeart/2009/3/layout/IncreasingArrowsProcess"/>
    <dgm:cxn modelId="{D3603A02-3B41-8543-8B18-100F8F83A2B9}" srcId="{643EBB65-C69F-984C-8542-58D8EA761003}" destId="{11D202A0-9917-2749-9098-2ABE3C8E5C17}" srcOrd="0" destOrd="0" parTransId="{4ED0BD18-FF7D-7844-8891-F09851B8461B}" sibTransId="{D4B764C1-7CA9-CF4C-8D6C-AC0AF1A743DE}"/>
    <dgm:cxn modelId="{6971816D-5DB4-1C46-B1E9-809490CBF554}" type="presOf" srcId="{F0F44938-4B07-E844-B724-303D3D3EDEA0}" destId="{9CB655DB-0B25-1847-9B77-90E4DF5614D7}" srcOrd="0" destOrd="0" presId="urn:microsoft.com/office/officeart/2009/3/layout/IncreasingArrowsProcess"/>
    <dgm:cxn modelId="{533C72CF-F02B-2244-B67C-88FE002FD5F1}" srcId="{6D667043-B093-1C4E-8545-F7C3B4BB1568}" destId="{F0F44938-4B07-E844-B724-303D3D3EDEA0}" srcOrd="0" destOrd="0" parTransId="{65427F56-2632-614B-873D-BACFE6936674}" sibTransId="{3B9C7DA3-D5FF-774E-9D23-E65A8405C006}"/>
    <dgm:cxn modelId="{A2498F18-3A9B-F048-8D77-B3DEEDAD8BC3}" type="presOf" srcId="{6D667043-B093-1C4E-8545-F7C3B4BB1568}" destId="{A988F619-581D-8A40-8E6B-FC307F1606A6}" srcOrd="0" destOrd="0" presId="urn:microsoft.com/office/officeart/2009/3/layout/IncreasingArrowsProcess"/>
    <dgm:cxn modelId="{E455E3BB-D206-3A40-840D-8364044F6D6D}" srcId="{643EBB65-C69F-984C-8542-58D8EA761003}" destId="{6D667043-B093-1C4E-8545-F7C3B4BB1568}" srcOrd="2" destOrd="0" parTransId="{FED723DE-8140-BD4A-AB0F-E3C55ABF230E}" sibTransId="{64E72BCB-AEB4-6840-98A1-EEDA5AB59BC2}"/>
    <dgm:cxn modelId="{1D0F0FF8-B7F8-7646-A2FB-DAE41D2417B4}" type="presOf" srcId="{161F42C9-9F4E-7A4E-BEB9-D405A1AEF378}" destId="{BFD5D921-15AF-544F-A322-E7E3D1068FFC}" srcOrd="0" destOrd="0" presId="urn:microsoft.com/office/officeart/2009/3/layout/IncreasingArrowsProcess"/>
    <dgm:cxn modelId="{C6F43A76-9102-6946-8FF2-4149DF851882}" type="presOf" srcId="{4B26CED6-31C8-144B-A029-6A5C8AEE17C3}" destId="{8F5E5F9D-A5EC-1841-A410-31FC342464CF}" srcOrd="0" destOrd="0" presId="urn:microsoft.com/office/officeart/2009/3/layout/IncreasingArrowsProcess"/>
    <dgm:cxn modelId="{1B0EB4C0-67D7-9E42-AAE4-D716EBDECA8E}" type="presParOf" srcId="{F07F38E3-9228-2443-8E8B-241EA8472EB4}" destId="{B2589731-10E2-944C-85D9-2974F3CC16DF}" srcOrd="0" destOrd="0" presId="urn:microsoft.com/office/officeart/2009/3/layout/IncreasingArrowsProcess"/>
    <dgm:cxn modelId="{4B51EBC5-3411-B245-A469-EE83FEEC2B97}" type="presParOf" srcId="{F07F38E3-9228-2443-8E8B-241EA8472EB4}" destId="{8F5E5F9D-A5EC-1841-A410-31FC342464CF}" srcOrd="1" destOrd="0" presId="urn:microsoft.com/office/officeart/2009/3/layout/IncreasingArrowsProcess"/>
    <dgm:cxn modelId="{0DAF5D2C-2421-8F47-B3F2-7C9C9D38E3A6}" type="presParOf" srcId="{F07F38E3-9228-2443-8E8B-241EA8472EB4}" destId="{CBD00424-EAEB-0C4D-AE30-86C9D1E62CF3}" srcOrd="2" destOrd="0" presId="urn:microsoft.com/office/officeart/2009/3/layout/IncreasingArrowsProcess"/>
    <dgm:cxn modelId="{04D36E20-D054-094E-9C31-14EEA220C687}" type="presParOf" srcId="{F07F38E3-9228-2443-8E8B-241EA8472EB4}" destId="{BFD5D921-15AF-544F-A322-E7E3D1068FFC}" srcOrd="3" destOrd="0" presId="urn:microsoft.com/office/officeart/2009/3/layout/IncreasingArrowsProcess"/>
    <dgm:cxn modelId="{EDCD48F0-E283-6A42-AE0D-D595A8C55A0D}" type="presParOf" srcId="{F07F38E3-9228-2443-8E8B-241EA8472EB4}" destId="{A988F619-581D-8A40-8E6B-FC307F1606A6}" srcOrd="4" destOrd="0" presId="urn:microsoft.com/office/officeart/2009/3/layout/IncreasingArrowsProcess"/>
    <dgm:cxn modelId="{924C4D05-DB02-E84B-BB1E-01CE4D06AF33}" type="presParOf" srcId="{F07F38E3-9228-2443-8E8B-241EA8472EB4}" destId="{9CB655DB-0B25-1847-9B77-90E4DF5614D7}"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BD99-5ED4-344A-A491-6D43CC4B2EF5}">
      <dsp:nvSpPr>
        <dsp:cNvPr id="0" name=""/>
        <dsp:cNvSpPr/>
      </dsp:nvSpPr>
      <dsp:spPr>
        <a:xfrm>
          <a:off x="3365661" y="2304234"/>
          <a:ext cx="1780813" cy="1780813"/>
        </a:xfrm>
        <a:prstGeom prst="ellipse">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solidFill>
                <a:srgbClr val="FFFFFF"/>
              </a:solidFill>
              <a:latin typeface="Arial"/>
              <a:cs typeface="Arial"/>
            </a:rPr>
            <a:t>Ontario Leadership Framework Domains</a:t>
          </a:r>
        </a:p>
      </dsp:txBody>
      <dsp:txXfrm>
        <a:off x="3626455" y="2565028"/>
        <a:ext cx="1259225" cy="1259225"/>
      </dsp:txXfrm>
    </dsp:sp>
    <dsp:sp modelId="{AC2D5D2A-C89F-DE48-AA73-46939E9314FF}">
      <dsp:nvSpPr>
        <dsp:cNvPr id="0" name=""/>
        <dsp:cNvSpPr/>
      </dsp:nvSpPr>
      <dsp:spPr>
        <a:xfrm rot="10800000">
          <a:off x="2464145" y="3075790"/>
          <a:ext cx="699364" cy="237702"/>
        </a:xfrm>
        <a:prstGeom prst="leftArrow">
          <a:avLst>
            <a:gd name="adj1" fmla="val 60000"/>
            <a:gd name="adj2" fmla="val 50000"/>
          </a:avLst>
        </a:prstGeom>
        <a:solidFill>
          <a:srgbClr val="C98A00"/>
        </a:solidFill>
        <a:ln>
          <a:noFill/>
        </a:ln>
        <a:effectLst/>
      </dsp:spPr>
      <dsp:style>
        <a:lnRef idx="0">
          <a:scrgbClr r="0" g="0" b="0"/>
        </a:lnRef>
        <a:fillRef idx="3">
          <a:scrgbClr r="0" g="0" b="0"/>
        </a:fillRef>
        <a:effectRef idx="2">
          <a:scrgbClr r="0" g="0" b="0"/>
        </a:effectRef>
        <a:fontRef idx="minor">
          <a:schemeClr val="lt1"/>
        </a:fontRef>
      </dsp:style>
    </dsp:sp>
    <dsp:sp modelId="{4F4A6938-5A20-D643-B771-951F2AFA3B8F}">
      <dsp:nvSpPr>
        <dsp:cNvPr id="0" name=""/>
        <dsp:cNvSpPr/>
      </dsp:nvSpPr>
      <dsp:spPr>
        <a:xfrm>
          <a:off x="995653" y="2829428"/>
          <a:ext cx="1579693" cy="730426"/>
        </a:xfrm>
        <a:prstGeom prst="roundRect">
          <a:avLst>
            <a:gd name="adj" fmla="val 10000"/>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a:solidFill>
                <a:srgbClr val="FFFFFF"/>
              </a:solidFill>
              <a:latin typeface="Arial"/>
              <a:cs typeface="Arial"/>
            </a:rPr>
            <a:t>Setting Goals</a:t>
          </a:r>
        </a:p>
      </dsp:txBody>
      <dsp:txXfrm>
        <a:off x="1017046" y="2850821"/>
        <a:ext cx="1536907" cy="687640"/>
      </dsp:txXfrm>
    </dsp:sp>
    <dsp:sp modelId="{140133FA-7779-A943-B6C5-EF3C5E300140}">
      <dsp:nvSpPr>
        <dsp:cNvPr id="0" name=""/>
        <dsp:cNvSpPr/>
      </dsp:nvSpPr>
      <dsp:spPr>
        <a:xfrm rot="12892738">
          <a:off x="2648671" y="2263773"/>
          <a:ext cx="718948" cy="237702"/>
        </a:xfrm>
        <a:prstGeom prst="leftArrow">
          <a:avLst>
            <a:gd name="adj1" fmla="val 60000"/>
            <a:gd name="adj2" fmla="val 50000"/>
          </a:avLst>
        </a:prstGeom>
        <a:solidFill>
          <a:srgbClr val="C98A00"/>
        </a:solidFill>
        <a:ln>
          <a:noFill/>
        </a:ln>
        <a:effectLst/>
      </dsp:spPr>
      <dsp:style>
        <a:lnRef idx="0">
          <a:scrgbClr r="0" g="0" b="0"/>
        </a:lnRef>
        <a:fillRef idx="3">
          <a:scrgbClr r="0" g="0" b="0"/>
        </a:fillRef>
        <a:effectRef idx="2">
          <a:scrgbClr r="0" g="0" b="0"/>
        </a:effectRef>
        <a:fontRef idx="minor">
          <a:schemeClr val="lt1"/>
        </a:fontRef>
      </dsp:style>
    </dsp:sp>
    <dsp:sp modelId="{6C76EEB7-A13B-D34E-A46C-56DA3B39C792}">
      <dsp:nvSpPr>
        <dsp:cNvPr id="0" name=""/>
        <dsp:cNvSpPr/>
      </dsp:nvSpPr>
      <dsp:spPr>
        <a:xfrm>
          <a:off x="1419200" y="1226024"/>
          <a:ext cx="1547617" cy="1061066"/>
        </a:xfrm>
        <a:prstGeom prst="roundRect">
          <a:avLst>
            <a:gd name="adj" fmla="val 10000"/>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a:solidFill>
                <a:srgbClr val="FFFFFF"/>
              </a:solidFill>
              <a:latin typeface="Arial"/>
              <a:cs typeface="Arial"/>
            </a:rPr>
            <a:t>Building Relationships and Developing Others</a:t>
          </a:r>
        </a:p>
      </dsp:txBody>
      <dsp:txXfrm>
        <a:off x="1450278" y="1257102"/>
        <a:ext cx="1485461" cy="998910"/>
      </dsp:txXfrm>
    </dsp:sp>
    <dsp:sp modelId="{397E5A87-9E5D-0342-B861-84B4E960CEC5}">
      <dsp:nvSpPr>
        <dsp:cNvPr id="0" name=""/>
        <dsp:cNvSpPr/>
      </dsp:nvSpPr>
      <dsp:spPr>
        <a:xfrm rot="16155634">
          <a:off x="3975117" y="1749528"/>
          <a:ext cx="522834" cy="237702"/>
        </a:xfrm>
        <a:prstGeom prst="leftArrow">
          <a:avLst>
            <a:gd name="adj1" fmla="val 60000"/>
            <a:gd name="adj2" fmla="val 50000"/>
          </a:avLst>
        </a:prstGeom>
        <a:solidFill>
          <a:srgbClr val="C98A00"/>
        </a:solidFill>
        <a:ln>
          <a:noFill/>
        </a:ln>
        <a:effectLst/>
      </dsp:spPr>
      <dsp:style>
        <a:lnRef idx="0">
          <a:scrgbClr r="0" g="0" b="0"/>
        </a:lnRef>
        <a:fillRef idx="3">
          <a:scrgbClr r="0" g="0" b="0"/>
        </a:fillRef>
        <a:effectRef idx="2">
          <a:scrgbClr r="0" g="0" b="0"/>
        </a:effectRef>
        <a:fontRef idx="minor">
          <a:schemeClr val="lt1"/>
        </a:fontRef>
      </dsp:style>
    </dsp:sp>
    <dsp:sp modelId="{57A27F4E-71F4-8041-B488-F86D04733D61}">
      <dsp:nvSpPr>
        <dsp:cNvPr id="0" name=""/>
        <dsp:cNvSpPr/>
      </dsp:nvSpPr>
      <dsp:spPr>
        <a:xfrm>
          <a:off x="3406360" y="642096"/>
          <a:ext cx="1645942" cy="962009"/>
        </a:xfrm>
        <a:prstGeom prst="roundRect">
          <a:avLst>
            <a:gd name="adj" fmla="val 10000"/>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a:solidFill>
                <a:srgbClr val="FFFFFF"/>
              </a:solidFill>
              <a:latin typeface="Arial"/>
              <a:cs typeface="Arial"/>
            </a:rPr>
            <a:t>Developing the Organization to Support Desired Outcomes</a:t>
          </a:r>
        </a:p>
      </dsp:txBody>
      <dsp:txXfrm>
        <a:off x="3434536" y="670272"/>
        <a:ext cx="1589590" cy="905657"/>
      </dsp:txXfrm>
    </dsp:sp>
    <dsp:sp modelId="{AFE9F56A-0247-1F41-AAA4-02EFDB9D8BC5}">
      <dsp:nvSpPr>
        <dsp:cNvPr id="0" name=""/>
        <dsp:cNvSpPr/>
      </dsp:nvSpPr>
      <dsp:spPr>
        <a:xfrm rot="19047830">
          <a:off x="5020961" y="2089186"/>
          <a:ext cx="676459" cy="237702"/>
        </a:xfrm>
        <a:prstGeom prst="leftArrow">
          <a:avLst>
            <a:gd name="adj1" fmla="val 60000"/>
            <a:gd name="adj2" fmla="val 50000"/>
          </a:avLst>
        </a:prstGeom>
        <a:solidFill>
          <a:srgbClr val="C98A00"/>
        </a:solidFill>
        <a:ln>
          <a:noFill/>
        </a:ln>
        <a:effectLst/>
      </dsp:spPr>
      <dsp:style>
        <a:lnRef idx="0">
          <a:scrgbClr r="0" g="0" b="0"/>
        </a:lnRef>
        <a:fillRef idx="3">
          <a:scrgbClr r="0" g="0" b="0"/>
        </a:fillRef>
        <a:effectRef idx="2">
          <a:scrgbClr r="0" g="0" b="0"/>
        </a:effectRef>
        <a:fontRef idx="minor">
          <a:schemeClr val="lt1"/>
        </a:fontRef>
      </dsp:style>
    </dsp:sp>
    <dsp:sp modelId="{5E059843-32D5-4742-85E0-D50F63955EDF}">
      <dsp:nvSpPr>
        <dsp:cNvPr id="0" name=""/>
        <dsp:cNvSpPr/>
      </dsp:nvSpPr>
      <dsp:spPr>
        <a:xfrm>
          <a:off x="5340035" y="1024720"/>
          <a:ext cx="1396677" cy="1069335"/>
        </a:xfrm>
        <a:prstGeom prst="roundRect">
          <a:avLst>
            <a:gd name="adj" fmla="val 10000"/>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a:solidFill>
                <a:srgbClr val="FFFFFF"/>
              </a:solidFill>
              <a:latin typeface="Arial"/>
              <a:cs typeface="Arial"/>
            </a:rPr>
            <a:t>Improving the Instructional Program</a:t>
          </a:r>
        </a:p>
      </dsp:txBody>
      <dsp:txXfrm>
        <a:off x="5371355" y="1056040"/>
        <a:ext cx="1334037" cy="1006695"/>
      </dsp:txXfrm>
    </dsp:sp>
    <dsp:sp modelId="{52A29A1F-18A1-984B-BC31-BCB0A1FF39A1}">
      <dsp:nvSpPr>
        <dsp:cNvPr id="0" name=""/>
        <dsp:cNvSpPr/>
      </dsp:nvSpPr>
      <dsp:spPr>
        <a:xfrm>
          <a:off x="5296019" y="3075790"/>
          <a:ext cx="664723" cy="237702"/>
        </a:xfrm>
        <a:prstGeom prst="leftArrow">
          <a:avLst>
            <a:gd name="adj1" fmla="val 60000"/>
            <a:gd name="adj2" fmla="val 50000"/>
          </a:avLst>
        </a:prstGeom>
        <a:solidFill>
          <a:srgbClr val="C98A00"/>
        </a:solidFill>
        <a:ln>
          <a:noFill/>
        </a:ln>
        <a:effectLst/>
      </dsp:spPr>
      <dsp:style>
        <a:lnRef idx="0">
          <a:scrgbClr r="0" g="0" b="0"/>
        </a:lnRef>
        <a:fillRef idx="3">
          <a:scrgbClr r="0" g="0" b="0"/>
        </a:fillRef>
        <a:effectRef idx="2">
          <a:scrgbClr r="0" g="0" b="0"/>
        </a:effectRef>
        <a:fontRef idx="minor">
          <a:schemeClr val="lt1"/>
        </a:fontRef>
      </dsp:style>
    </dsp:sp>
    <dsp:sp modelId="{0C8F9B75-D5AE-A745-A7E8-901AC230FF51}">
      <dsp:nvSpPr>
        <dsp:cNvPr id="0" name=""/>
        <dsp:cNvSpPr/>
      </dsp:nvSpPr>
      <dsp:spPr>
        <a:xfrm>
          <a:off x="5980716" y="2829441"/>
          <a:ext cx="1335299" cy="730399"/>
        </a:xfrm>
        <a:prstGeom prst="roundRect">
          <a:avLst>
            <a:gd name="adj" fmla="val 10000"/>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a:solidFill>
                <a:srgbClr val="FFFFFF"/>
              </a:solidFill>
              <a:latin typeface="Arial"/>
              <a:cs typeface="Arial"/>
            </a:rPr>
            <a:t>Securing Accountability</a:t>
          </a:r>
        </a:p>
      </dsp:txBody>
      <dsp:txXfrm>
        <a:off x="6002109" y="2850834"/>
        <a:ext cx="1292513" cy="687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89731-10E2-944C-85D9-2974F3CC16DF}">
      <dsp:nvSpPr>
        <dsp:cNvPr id="0" name=""/>
        <dsp:cNvSpPr/>
      </dsp:nvSpPr>
      <dsp:spPr>
        <a:xfrm>
          <a:off x="1267852" y="28918"/>
          <a:ext cx="6062194" cy="882886"/>
        </a:xfrm>
        <a:prstGeom prst="rightArrow">
          <a:avLst>
            <a:gd name="adj1" fmla="val 50000"/>
            <a:gd name="adj2" fmla="val 50000"/>
          </a:avLst>
        </a:prstGeom>
        <a:solidFill>
          <a:srgbClr val="3A75A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40158" numCol="1" spcCol="1270" anchor="ctr" anchorCtr="0">
          <a:noAutofit/>
        </a:bodyPr>
        <a:lstStyle/>
        <a:p>
          <a:pPr lvl="0" algn="l" defTabSz="711200">
            <a:lnSpc>
              <a:spcPct val="90000"/>
            </a:lnSpc>
            <a:spcBef>
              <a:spcPct val="0"/>
            </a:spcBef>
            <a:spcAft>
              <a:spcPct val="35000"/>
            </a:spcAft>
          </a:pPr>
          <a:r>
            <a:rPr lang="en-US" sz="1600" b="1" kern="1200" dirty="0">
              <a:solidFill>
                <a:srgbClr val="FFFFFF"/>
              </a:solidFill>
              <a:latin typeface="Arial"/>
              <a:cs typeface="Arial"/>
            </a:rPr>
            <a:t>Cognitive</a:t>
          </a:r>
        </a:p>
      </dsp:txBody>
      <dsp:txXfrm>
        <a:off x="1267852" y="249640"/>
        <a:ext cx="5841473" cy="441443"/>
      </dsp:txXfrm>
    </dsp:sp>
    <dsp:sp modelId="{8F5E5F9D-A5EC-1841-A410-31FC342464CF}">
      <dsp:nvSpPr>
        <dsp:cNvPr id="0" name=""/>
        <dsp:cNvSpPr/>
      </dsp:nvSpPr>
      <dsp:spPr>
        <a:xfrm>
          <a:off x="1267852" y="709751"/>
          <a:ext cx="1867155" cy="1700764"/>
        </a:xfrm>
        <a:prstGeom prst="rect">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solidFill>
                <a:srgbClr val="FFFFFF"/>
              </a:solidFill>
              <a:latin typeface="Arial"/>
              <a:cs typeface="Arial"/>
            </a:rPr>
            <a:t>Problem-solving  expertise</a:t>
          </a:r>
        </a:p>
        <a:p>
          <a:pPr lvl="0" algn="l" defTabSz="577850">
            <a:lnSpc>
              <a:spcPct val="90000"/>
            </a:lnSpc>
            <a:spcBef>
              <a:spcPct val="0"/>
            </a:spcBef>
            <a:spcAft>
              <a:spcPct val="35000"/>
            </a:spcAft>
          </a:pPr>
          <a:r>
            <a:rPr lang="en-US" sz="1300" kern="1200" dirty="0">
              <a:solidFill>
                <a:srgbClr val="FFFFFF"/>
              </a:solidFill>
              <a:latin typeface="Arial"/>
              <a:cs typeface="Arial"/>
            </a:rPr>
            <a:t>Knowledge of effective school and classroom practices that directly affect student learning</a:t>
          </a:r>
        </a:p>
        <a:p>
          <a:pPr lvl="0" algn="l" defTabSz="577850">
            <a:lnSpc>
              <a:spcPct val="90000"/>
            </a:lnSpc>
            <a:spcBef>
              <a:spcPct val="0"/>
            </a:spcBef>
            <a:spcAft>
              <a:spcPct val="35000"/>
            </a:spcAft>
          </a:pPr>
          <a:r>
            <a:rPr lang="en-US" sz="1300" kern="1200" dirty="0">
              <a:solidFill>
                <a:srgbClr val="FFFFFF"/>
              </a:solidFill>
              <a:latin typeface="Arial"/>
              <a:cs typeface="Arial"/>
            </a:rPr>
            <a:t>Systems Thinking</a:t>
          </a:r>
        </a:p>
      </dsp:txBody>
      <dsp:txXfrm>
        <a:off x="1267852" y="709751"/>
        <a:ext cx="1867155" cy="1700764"/>
      </dsp:txXfrm>
    </dsp:sp>
    <dsp:sp modelId="{CBD00424-EAEB-0C4D-AE30-86C9D1E62CF3}">
      <dsp:nvSpPr>
        <dsp:cNvPr id="0" name=""/>
        <dsp:cNvSpPr/>
      </dsp:nvSpPr>
      <dsp:spPr>
        <a:xfrm>
          <a:off x="3152585" y="407273"/>
          <a:ext cx="4195038" cy="882886"/>
        </a:xfrm>
        <a:prstGeom prst="rightArrow">
          <a:avLst>
            <a:gd name="adj1" fmla="val 50000"/>
            <a:gd name="adj2" fmla="val 50000"/>
          </a:avLst>
        </a:prstGeom>
        <a:solidFill>
          <a:srgbClr val="26598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40158" numCol="1" spcCol="1270" anchor="ctr" anchorCtr="0">
          <a:noAutofit/>
        </a:bodyPr>
        <a:lstStyle/>
        <a:p>
          <a:pPr lvl="0" algn="l" defTabSz="711200">
            <a:lnSpc>
              <a:spcPct val="90000"/>
            </a:lnSpc>
            <a:spcBef>
              <a:spcPct val="0"/>
            </a:spcBef>
            <a:spcAft>
              <a:spcPct val="35000"/>
            </a:spcAft>
          </a:pPr>
          <a:r>
            <a:rPr lang="en-US" sz="1600" b="1" kern="1200" dirty="0">
              <a:solidFill>
                <a:srgbClr val="FFFFFF"/>
              </a:solidFill>
              <a:latin typeface="Arial"/>
              <a:cs typeface="Arial"/>
            </a:rPr>
            <a:t>Social </a:t>
          </a:r>
        </a:p>
      </dsp:txBody>
      <dsp:txXfrm>
        <a:off x="3152585" y="627995"/>
        <a:ext cx="3974317" cy="441443"/>
      </dsp:txXfrm>
    </dsp:sp>
    <dsp:sp modelId="{BFD5D921-15AF-544F-A322-E7E3D1068FFC}">
      <dsp:nvSpPr>
        <dsp:cNvPr id="0" name=""/>
        <dsp:cNvSpPr/>
      </dsp:nvSpPr>
      <dsp:spPr>
        <a:xfrm>
          <a:off x="3169223" y="1135320"/>
          <a:ext cx="1798724" cy="1576761"/>
        </a:xfrm>
        <a:prstGeom prst="rect">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solidFill>
                <a:srgbClr val="FFFFFF"/>
              </a:solidFill>
              <a:latin typeface="Arial"/>
              <a:cs typeface="Arial"/>
            </a:rPr>
            <a:t>Perceiving emotions</a:t>
          </a:r>
        </a:p>
        <a:p>
          <a:pPr lvl="0" algn="l" defTabSz="577850">
            <a:lnSpc>
              <a:spcPct val="90000"/>
            </a:lnSpc>
            <a:spcBef>
              <a:spcPct val="0"/>
            </a:spcBef>
            <a:spcAft>
              <a:spcPct val="35000"/>
            </a:spcAft>
          </a:pPr>
          <a:r>
            <a:rPr lang="en-US" sz="1300" kern="1200" dirty="0">
              <a:solidFill>
                <a:srgbClr val="FFFFFF"/>
              </a:solidFill>
              <a:latin typeface="Arial"/>
              <a:cs typeface="Arial"/>
            </a:rPr>
            <a:t>Managing emotions</a:t>
          </a:r>
        </a:p>
        <a:p>
          <a:pPr lvl="0" algn="l" defTabSz="577850">
            <a:lnSpc>
              <a:spcPct val="90000"/>
            </a:lnSpc>
            <a:spcBef>
              <a:spcPct val="0"/>
            </a:spcBef>
            <a:spcAft>
              <a:spcPct val="35000"/>
            </a:spcAft>
          </a:pPr>
          <a:r>
            <a:rPr lang="en-US" sz="1300" kern="1200" dirty="0">
              <a:solidFill>
                <a:srgbClr val="FFFFFF"/>
              </a:solidFill>
              <a:latin typeface="Arial"/>
              <a:cs typeface="Arial"/>
            </a:rPr>
            <a:t>Acting in emotionally appropriate ways</a:t>
          </a:r>
        </a:p>
      </dsp:txBody>
      <dsp:txXfrm>
        <a:off x="3169223" y="1135320"/>
        <a:ext cx="1798724" cy="1576761"/>
      </dsp:txXfrm>
    </dsp:sp>
    <dsp:sp modelId="{A988F619-581D-8A40-8E6B-FC307F1606A6}">
      <dsp:nvSpPr>
        <dsp:cNvPr id="0" name=""/>
        <dsp:cNvSpPr/>
      </dsp:nvSpPr>
      <dsp:spPr>
        <a:xfrm>
          <a:off x="5002164" y="617509"/>
          <a:ext cx="2327882" cy="882886"/>
        </a:xfrm>
        <a:prstGeom prst="rightArrow">
          <a:avLst>
            <a:gd name="adj1" fmla="val 50000"/>
            <a:gd name="adj2" fmla="val 50000"/>
          </a:avLst>
        </a:prstGeom>
        <a:solidFill>
          <a:srgbClr val="0A3C6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254000" bIns="140158" numCol="1" spcCol="1270" anchor="ctr" anchorCtr="0">
          <a:noAutofit/>
        </a:bodyPr>
        <a:lstStyle/>
        <a:p>
          <a:pPr lvl="0" algn="l" defTabSz="711200">
            <a:lnSpc>
              <a:spcPct val="90000"/>
            </a:lnSpc>
            <a:spcBef>
              <a:spcPct val="0"/>
            </a:spcBef>
            <a:spcAft>
              <a:spcPct val="35000"/>
            </a:spcAft>
          </a:pPr>
          <a:r>
            <a:rPr lang="en-US" sz="1600" b="1" kern="1200" dirty="0">
              <a:solidFill>
                <a:srgbClr val="FFFFFF"/>
              </a:solidFill>
              <a:latin typeface="Arial"/>
              <a:cs typeface="Arial"/>
            </a:rPr>
            <a:t>Psychological</a:t>
          </a:r>
        </a:p>
      </dsp:txBody>
      <dsp:txXfrm>
        <a:off x="5002164" y="838231"/>
        <a:ext cx="2107161" cy="441443"/>
      </dsp:txXfrm>
    </dsp:sp>
    <dsp:sp modelId="{9CB655DB-0B25-1847-9B77-90E4DF5614D7}">
      <dsp:nvSpPr>
        <dsp:cNvPr id="0" name=""/>
        <dsp:cNvSpPr/>
      </dsp:nvSpPr>
      <dsp:spPr>
        <a:xfrm>
          <a:off x="5038181" y="1350068"/>
          <a:ext cx="1867155" cy="1587471"/>
        </a:xfrm>
        <a:prstGeom prst="rect">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a:solidFill>
                <a:srgbClr val="FFFFFF"/>
              </a:solidFill>
              <a:latin typeface="Arial"/>
              <a:cs typeface="Arial"/>
            </a:rPr>
            <a:t>Optimism</a:t>
          </a:r>
        </a:p>
        <a:p>
          <a:pPr lvl="0" algn="l" defTabSz="577850">
            <a:lnSpc>
              <a:spcPct val="90000"/>
            </a:lnSpc>
            <a:spcBef>
              <a:spcPct val="0"/>
            </a:spcBef>
            <a:spcAft>
              <a:spcPct val="35000"/>
            </a:spcAft>
          </a:pPr>
          <a:r>
            <a:rPr lang="en-US" sz="1300" kern="1200" dirty="0">
              <a:solidFill>
                <a:srgbClr val="FFFFFF"/>
              </a:solidFill>
              <a:latin typeface="Arial"/>
              <a:cs typeface="Arial"/>
            </a:rPr>
            <a:t>Self-efficacy</a:t>
          </a:r>
        </a:p>
        <a:p>
          <a:pPr lvl="0" algn="l" defTabSz="577850">
            <a:lnSpc>
              <a:spcPct val="90000"/>
            </a:lnSpc>
            <a:spcBef>
              <a:spcPct val="0"/>
            </a:spcBef>
            <a:spcAft>
              <a:spcPct val="35000"/>
            </a:spcAft>
          </a:pPr>
          <a:r>
            <a:rPr lang="en-US" sz="1300" kern="1200" dirty="0">
              <a:solidFill>
                <a:srgbClr val="FFFFFF"/>
              </a:solidFill>
              <a:latin typeface="Arial"/>
              <a:cs typeface="Arial"/>
            </a:rPr>
            <a:t>Resilience</a:t>
          </a:r>
        </a:p>
        <a:p>
          <a:pPr lvl="0" algn="l" defTabSz="577850">
            <a:lnSpc>
              <a:spcPct val="90000"/>
            </a:lnSpc>
            <a:spcBef>
              <a:spcPct val="0"/>
            </a:spcBef>
            <a:spcAft>
              <a:spcPct val="35000"/>
            </a:spcAft>
          </a:pPr>
          <a:r>
            <a:rPr lang="en-US" sz="1300" kern="1200" dirty="0">
              <a:solidFill>
                <a:srgbClr val="FFFFFF"/>
              </a:solidFill>
              <a:latin typeface="Arial"/>
              <a:cs typeface="Arial"/>
            </a:rPr>
            <a:t>Proactivity</a:t>
          </a:r>
        </a:p>
      </dsp:txBody>
      <dsp:txXfrm>
        <a:off x="5038181" y="1350068"/>
        <a:ext cx="1867155" cy="158747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9FDFBDB-684F-A94F-A58F-88B8416E4F6C}" type="datetimeFigureOut">
              <a:rPr lang="en-US"/>
              <a:pPr>
                <a:defRPr/>
              </a:pPr>
              <a:t>7/08/17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F24A83D-09E6-E34D-8297-020F95D07ABC}" type="slidenum">
              <a:rPr lang="en-US"/>
              <a:pPr>
                <a:defRPr/>
              </a:pPr>
              <a:t>‹#›</a:t>
            </a:fld>
            <a:endParaRPr lang="en-US"/>
          </a:p>
        </p:txBody>
      </p:sp>
    </p:spTree>
    <p:extLst>
      <p:ext uri="{BB962C8B-B14F-4D97-AF65-F5344CB8AC3E}">
        <p14:creationId xmlns:p14="http://schemas.microsoft.com/office/powerpoint/2010/main" val="4168619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C6A4B54-D68E-C04D-A7E4-2937A6A9F60E}" type="datetimeFigureOut">
              <a:rPr lang="en-CA" altLang="x-none"/>
              <a:pPr>
                <a:defRPr/>
              </a:pPr>
              <a:t>7/08/17</a:t>
            </a:fld>
            <a:endParaRPr lang="en-CA" altLang="x-non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A306B3E-F144-1E41-838F-88E414D33E47}" type="slidenum">
              <a:rPr lang="en-CA" altLang="x-none"/>
              <a:pPr>
                <a:defRPr/>
              </a:pPr>
              <a:t>‹#›</a:t>
            </a:fld>
            <a:endParaRPr lang="en-CA" altLang="x-none"/>
          </a:p>
        </p:txBody>
      </p:sp>
    </p:spTree>
    <p:extLst>
      <p:ext uri="{BB962C8B-B14F-4D97-AF65-F5344CB8AC3E}">
        <p14:creationId xmlns:p14="http://schemas.microsoft.com/office/powerpoint/2010/main" val="1934543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buFontTx/>
              <a:buChar char="-"/>
            </a:pPr>
            <a:r>
              <a:rPr lang="en-CA" altLang="x-none" sz="800" dirty="0">
                <a:ea typeface="MS PGothic" charset="-128"/>
              </a:rPr>
              <a:t>A bit about myself </a:t>
            </a:r>
            <a:r>
              <a:rPr lang="mr-IN" altLang="x-none" sz="800" dirty="0">
                <a:ea typeface="MS PGothic" charset="-128"/>
              </a:rPr>
              <a:t>–</a:t>
            </a:r>
            <a:r>
              <a:rPr lang="en-CA" altLang="x-none" sz="800" dirty="0">
                <a:ea typeface="MS PGothic" charset="-128"/>
              </a:rPr>
              <a:t> from the Ontario Principals Council </a:t>
            </a:r>
            <a:r>
              <a:rPr lang="mr-IN" altLang="x-none" sz="800" dirty="0">
                <a:ea typeface="MS PGothic" charset="-128"/>
              </a:rPr>
              <a:t>–</a:t>
            </a:r>
            <a:r>
              <a:rPr lang="en-CA" altLang="x-none" sz="800" dirty="0">
                <a:ea typeface="MS PGothic" charset="-128"/>
              </a:rPr>
              <a:t> a voluntary professional association which has only been in existence since 1998. We support members (P/VP, SO and emerging leaders) through professional learning and consultation when in difficult situations.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8BA3AD4-C134-9B4D-BDDF-258C2F3D2CA1}" type="slidenum">
              <a:rPr lang="en-CA" altLang="x-none"/>
              <a:pPr/>
              <a:t>1</a:t>
            </a:fld>
            <a:endParaRPr lang="en-CA"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CA" altLang="x-none" sz="1000">
                <a:ea typeface="MS PGothic" charset="-128"/>
              </a:rPr>
              <a:t>Common language</a:t>
            </a:r>
          </a:p>
          <a:p>
            <a:pPr eaLnBrk="1" hangingPunct="1">
              <a:lnSpc>
                <a:spcPct val="90000"/>
              </a:lnSpc>
              <a:spcBef>
                <a:spcPct val="0"/>
              </a:spcBef>
            </a:pPr>
            <a:r>
              <a:rPr lang="en-CA" altLang="x-none" sz="1000">
                <a:ea typeface="MS PGothic" charset="-128"/>
              </a:rPr>
              <a:t>Catalyst for powerful conversations and reflections</a:t>
            </a:r>
          </a:p>
          <a:p>
            <a:pPr eaLnBrk="1" hangingPunct="1">
              <a:lnSpc>
                <a:spcPct val="90000"/>
              </a:lnSpc>
              <a:spcBef>
                <a:spcPct val="0"/>
              </a:spcBef>
            </a:pPr>
            <a:r>
              <a:rPr lang="en-CA" altLang="x-none" sz="1000">
                <a:ea typeface="MS PGothic" charset="-128"/>
              </a:rPr>
              <a:t>Challenging conversations become focused on the students</a:t>
            </a:r>
          </a:p>
          <a:p>
            <a:pPr eaLnBrk="1" hangingPunct="1">
              <a:lnSpc>
                <a:spcPct val="90000"/>
              </a:lnSpc>
              <a:spcBef>
                <a:spcPct val="0"/>
              </a:spcBef>
            </a:pPr>
            <a:r>
              <a:rPr lang="en-CA" altLang="x-none" sz="1000">
                <a:ea typeface="MS PGothic" charset="-128"/>
              </a:rPr>
              <a:t>Conversations about activities or strategies </a:t>
            </a:r>
            <a:r>
              <a:rPr lang="mr-IN" altLang="x-none" sz="1000">
                <a:ea typeface="MS PGothic" charset="-128"/>
              </a:rPr>
              <a:t>–</a:t>
            </a:r>
            <a:r>
              <a:rPr lang="en-CA" altLang="x-none" sz="1000">
                <a:ea typeface="MS PGothic" charset="-128"/>
              </a:rPr>
              <a:t> impersonal </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7D03892-F5DD-A94E-BF1A-7EF6AF7858E0}" type="slidenum">
              <a:rPr lang="en-CA" altLang="x-none"/>
              <a:pPr/>
              <a:t>10</a:t>
            </a:fld>
            <a:endParaRPr lang="en-CA"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Hopefully you will recognize that leaders are everywhere in your organization. Some have a title that identifies them as a leader, while many are people you work with who influence others and are role models – and the challenge is to ensure that their influence supports the goals that are valued by the system. </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A75DBD3-C830-F743-BB92-AFA0A26910F9}" type="slidenum">
              <a:rPr lang="en-CA" altLang="x-none"/>
              <a:pPr/>
              <a:t>11</a:t>
            </a:fld>
            <a:endParaRPr lang="en-CA"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i="1">
                <a:ea typeface="MS PGothic" charset="-128"/>
              </a:rPr>
              <a:t>FIRST... What is the potential of school leadership for deepening impact?</a:t>
            </a:r>
          </a:p>
          <a:p>
            <a:pPr eaLnBrk="1" hangingPunct="1">
              <a:spcBef>
                <a:spcPct val="0"/>
              </a:spcBef>
            </a:pPr>
            <a:endParaRPr lang="en-CA" altLang="x-none">
              <a:ea typeface="MS PGothic" charset="-128"/>
            </a:endParaRPr>
          </a:p>
          <a:p>
            <a:pPr eaLnBrk="1" hangingPunct="1">
              <a:spcBef>
                <a:spcPct val="0"/>
              </a:spcBef>
            </a:pPr>
            <a:r>
              <a:rPr lang="en-CA" altLang="x-none" b="1">
                <a:ea typeface="MS PGothic" charset="-128"/>
              </a:rPr>
              <a:t>What do we mean by </a:t>
            </a:r>
            <a:r>
              <a:rPr lang="en-CA" altLang="en-US" b="1">
                <a:ea typeface="MS PGothic" charset="-128"/>
              </a:rPr>
              <a:t>‘</a:t>
            </a:r>
            <a:r>
              <a:rPr lang="en-CA" altLang="x-none" b="1">
                <a:ea typeface="MS PGothic" charset="-128"/>
              </a:rPr>
              <a:t>leadership</a:t>
            </a:r>
            <a:r>
              <a:rPr lang="en-CA" altLang="en-US" b="1">
                <a:ea typeface="MS PGothic" charset="-128"/>
              </a:rPr>
              <a:t>’</a:t>
            </a:r>
            <a:r>
              <a:rPr lang="en-CA" altLang="x-none" b="1">
                <a:ea typeface="MS PGothic" charset="-128"/>
              </a:rPr>
              <a:t>?</a:t>
            </a:r>
          </a:p>
          <a:p>
            <a:pPr eaLnBrk="1" hangingPunct="1">
              <a:spcBef>
                <a:spcPct val="0"/>
              </a:spcBef>
            </a:pPr>
            <a:r>
              <a:rPr lang="en-CA" altLang="x-none">
                <a:ea typeface="MS PGothic" charset="-128"/>
              </a:rPr>
              <a:t>When we talk about leadership, we mean </a:t>
            </a:r>
            <a:r>
              <a:rPr lang="en-CA" altLang="en-US">
                <a:ea typeface="MS PGothic" charset="-128"/>
              </a:rPr>
              <a:t>‘</a:t>
            </a:r>
            <a:r>
              <a:rPr lang="en-CA" altLang="x-none">
                <a:ea typeface="MS PGothic" charset="-128"/>
              </a:rPr>
              <a:t>leadership as the ability to influence others to attain a common goal.</a:t>
            </a:r>
            <a:r>
              <a:rPr lang="en-CA" altLang="en-US">
                <a:ea typeface="MS PGothic" charset="-128"/>
              </a:rPr>
              <a:t>’</a:t>
            </a:r>
            <a:r>
              <a:rPr lang="en-CA" altLang="x-none">
                <a:ea typeface="MS PGothic" charset="-128"/>
              </a:rPr>
              <a:t> In education, the common goal has to be student learning. </a:t>
            </a:r>
          </a:p>
          <a:p>
            <a:pPr eaLnBrk="1" hangingPunct="1">
              <a:spcBef>
                <a:spcPct val="0"/>
              </a:spcBef>
            </a:pPr>
            <a:endParaRPr lang="en-CA" altLang="x-none">
              <a:ea typeface="MS PGothic" charset="-128"/>
            </a:endParaRPr>
          </a:p>
          <a:p>
            <a:pPr eaLnBrk="1" hangingPunct="1">
              <a:spcBef>
                <a:spcPct val="0"/>
              </a:spcBef>
            </a:pPr>
            <a:r>
              <a:rPr lang="en-CA" altLang="x-none" b="1">
                <a:ea typeface="MS PGothic" charset="-128"/>
              </a:rPr>
              <a:t>What is the impact of school leadership?</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If we consider the impact of school leadership as second only to classroom instruction, we already have confirmation from research data that </a:t>
            </a:r>
            <a:r>
              <a:rPr lang="en-CA" altLang="en-US">
                <a:ea typeface="MS PGothic" charset="-128"/>
              </a:rPr>
              <a:t>“</a:t>
            </a:r>
            <a:r>
              <a:rPr lang="en-CA" altLang="x-none">
                <a:ea typeface="MS PGothic" charset="-128"/>
              </a:rPr>
              <a:t>leadership is second only to classroom instruction among all school-related factors that contribute to what students learn at school.</a:t>
            </a:r>
            <a:r>
              <a:rPr lang="en-CA" altLang="en-US">
                <a:ea typeface="MS PGothic" charset="-128"/>
              </a:rPr>
              <a:t>”</a:t>
            </a:r>
            <a:r>
              <a:rPr lang="en-CA" altLang="x-none">
                <a:ea typeface="MS PGothic" charset="-128"/>
              </a:rPr>
              <a:t> (The Wallace Foundation – Learning from Leadership Project)</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AND this second important nugget from the recent OECD Backgrounder – from the 2015 International Summit on the Teaching Profession goes even further to clarify how we can get the most </a:t>
            </a:r>
            <a:r>
              <a:rPr lang="en-CA" altLang="en-US">
                <a:ea typeface="MS PGothic" charset="-128"/>
              </a:rPr>
              <a:t>‘</a:t>
            </a:r>
            <a:r>
              <a:rPr lang="en-CA" altLang="x-none">
                <a:ea typeface="MS PGothic" charset="-128"/>
              </a:rPr>
              <a:t>bang for our buck</a:t>
            </a:r>
            <a:r>
              <a:rPr lang="en-CA" altLang="en-US">
                <a:ea typeface="MS PGothic" charset="-128"/>
              </a:rPr>
              <a:t>’</a:t>
            </a:r>
            <a:r>
              <a:rPr lang="en-CA" altLang="x-none">
                <a:ea typeface="MS PGothic" charset="-128"/>
              </a:rPr>
              <a:t> for enabling school and system leadership that supports teachers:</a:t>
            </a:r>
          </a:p>
          <a:p>
            <a:pPr eaLnBrk="1" hangingPunct="1">
              <a:spcBef>
                <a:spcPct val="0"/>
              </a:spcBef>
            </a:pPr>
            <a:r>
              <a:rPr lang="en-CA" altLang="en-US" i="1">
                <a:ea typeface="MS PGothic" charset="-128"/>
              </a:rPr>
              <a:t>“</a:t>
            </a:r>
            <a:r>
              <a:rPr lang="en-CA" altLang="x-none" i="1">
                <a:ea typeface="MS PGothic" charset="-128"/>
              </a:rPr>
              <a:t>...because principals can have an impact on student achievement, improving the quality of school leadership is more important than improving the quality of a single teacher</a:t>
            </a:r>
            <a:r>
              <a:rPr lang="en-CA" altLang="en-US" i="1">
                <a:ea typeface="MS PGothic" charset="-128"/>
              </a:rPr>
              <a:t>’</a:t>
            </a:r>
            <a:r>
              <a:rPr lang="en-CA" altLang="x-none" i="1">
                <a:ea typeface="MS PGothic" charset="-128"/>
              </a:rPr>
              <a:t>s practice.</a:t>
            </a:r>
            <a:r>
              <a:rPr lang="en-CA" altLang="en-US" i="1">
                <a:ea typeface="MS PGothic" charset="-128"/>
              </a:rPr>
              <a:t>”</a:t>
            </a:r>
            <a:r>
              <a:rPr lang="en-CA" altLang="x-none" i="1">
                <a:ea typeface="MS PGothic" charset="-128"/>
              </a:rPr>
              <a:t> </a:t>
            </a:r>
            <a:r>
              <a:rPr lang="en-CA" altLang="x-none">
                <a:ea typeface="MS PGothic" charset="-128"/>
              </a:rPr>
              <a:t>(Andreas Schleicher, Schools for 21</a:t>
            </a:r>
            <a:r>
              <a:rPr lang="en-CA" altLang="x-none" baseline="30000">
                <a:ea typeface="MS PGothic" charset="-128"/>
              </a:rPr>
              <a:t>st</a:t>
            </a:r>
            <a:r>
              <a:rPr lang="en-CA" altLang="x-none">
                <a:ea typeface="MS PGothic" charset="-128"/>
              </a:rPr>
              <a:t>-Century Learners, 2015)</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1134A698-BAF8-1B4B-860A-CB93A34CC414}" type="slidenum">
              <a:rPr lang="en-CA" altLang="x-none"/>
              <a:pPr/>
              <a:t>12</a:t>
            </a:fld>
            <a:endParaRPr lang="en-CA" altLang="x-none"/>
          </a:p>
        </p:txBody>
      </p:sp>
    </p:spTree>
    <p:extLst>
      <p:ext uri="{BB962C8B-B14F-4D97-AF65-F5344CB8AC3E}">
        <p14:creationId xmlns:p14="http://schemas.microsoft.com/office/powerpoint/2010/main" val="439469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b="1">
                <a:ea typeface="MS PGothic" charset="-128"/>
              </a:rPr>
              <a:t>IN SUMMARY</a:t>
            </a:r>
          </a:p>
          <a:p>
            <a:pPr eaLnBrk="1" hangingPunct="1">
              <a:spcBef>
                <a:spcPct val="0"/>
              </a:spcBef>
            </a:pPr>
            <a:r>
              <a:rPr lang="en-CA" altLang="x-none">
                <a:ea typeface="MS PGothic" charset="-128"/>
              </a:rPr>
              <a:t>We all know that initiative overload and fragmentation pull us and our best plans from deepening our impact. The good news is that we have increasing acknowledgement of the potential of leadership AND increasing precision about dimensions about the knowledge and expertise to deliver. </a:t>
            </a:r>
          </a:p>
          <a:p>
            <a:pPr eaLnBrk="1" hangingPunct="1">
              <a:spcBef>
                <a:spcPct val="0"/>
              </a:spcBef>
            </a:pPr>
            <a:endParaRPr lang="en-CA" altLang="x-none">
              <a:ea typeface="MS PGothic" charset="-128"/>
            </a:endParaRPr>
          </a:p>
          <a:p>
            <a:pPr eaLnBrk="1" hangingPunct="1">
              <a:spcBef>
                <a:spcPct val="0"/>
              </a:spcBef>
            </a:pPr>
            <a:r>
              <a:rPr lang="en-CA" altLang="en-US">
                <a:ea typeface="MS PGothic" charset="-128"/>
              </a:rPr>
              <a:t>“</a:t>
            </a:r>
            <a:r>
              <a:rPr lang="en-CA" altLang="x-none">
                <a:ea typeface="MS PGothic" charset="-128"/>
              </a:rPr>
              <a:t>The solution requires the individual and collective ability to build shared meaning, capacity, and commitment to action. When large numbers of people have a deeply understood sense of what needs to be done---and see their part in achieving that purpose---coherence emerges and powerful things happen.</a:t>
            </a:r>
            <a:r>
              <a:rPr lang="en-CA" altLang="en-US">
                <a:ea typeface="MS PGothic" charset="-128"/>
              </a:rPr>
              <a:t>”</a:t>
            </a:r>
            <a:r>
              <a:rPr lang="en-CA" altLang="x-none">
                <a:ea typeface="MS PGothic" charset="-128"/>
              </a:rPr>
              <a:t> </a:t>
            </a:r>
          </a:p>
          <a:p>
            <a:pPr eaLnBrk="1" hangingPunct="1">
              <a:spcBef>
                <a:spcPct val="0"/>
              </a:spcBef>
            </a:pPr>
            <a:r>
              <a:rPr lang="en-CA" altLang="x-none">
                <a:ea typeface="MS PGothic" charset="-128"/>
              </a:rPr>
              <a:t>Source: Coherence by Michael Fullan and Joanne Quinn</a:t>
            </a:r>
          </a:p>
          <a:p>
            <a:pPr eaLnBrk="1" hangingPunct="1">
              <a:spcBef>
                <a:spcPct val="0"/>
              </a:spcBef>
            </a:pPr>
            <a:endParaRPr lang="en-CA" altLang="x-none">
              <a:ea typeface="MS PGothic" charset="-128"/>
            </a:endParaRPr>
          </a:p>
          <a:p>
            <a:pPr eaLnBrk="1" hangingPunct="1">
              <a:spcBef>
                <a:spcPct val="0"/>
              </a:spcBef>
            </a:pPr>
            <a:r>
              <a:rPr lang="en-CA" altLang="x-none" b="1">
                <a:ea typeface="MS PGothic" charset="-128"/>
              </a:rPr>
              <a:t>IN CONCLUSION</a:t>
            </a:r>
          </a:p>
          <a:p>
            <a:pPr eaLnBrk="1" hangingPunct="1">
              <a:spcBef>
                <a:spcPct val="0"/>
              </a:spcBef>
            </a:pPr>
            <a:r>
              <a:rPr lang="en-CA" altLang="x-none">
                <a:ea typeface="MS PGothic" charset="-128"/>
              </a:rPr>
              <a:t>Our students need you, and indeed, the world needs you as educators and leaders to survive and thrive. In conclusion, it</a:t>
            </a:r>
            <a:r>
              <a:rPr lang="en-CA" altLang="en-US">
                <a:ea typeface="MS PGothic" charset="-128"/>
              </a:rPr>
              <a:t>’</a:t>
            </a:r>
            <a:r>
              <a:rPr lang="en-CA" altLang="x-none">
                <a:ea typeface="MS PGothic" charset="-128"/>
              </a:rPr>
              <a:t>s never been a better time for school leadership. The time is now.</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Thank you.</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02DA7C2C-8772-BC4D-9D67-6912A3F9547C}" type="slidenum">
              <a:rPr lang="en-CA" altLang="x-none"/>
              <a:pPr/>
              <a:t>13</a:t>
            </a:fld>
            <a:endParaRPr lang="en-CA" altLang="x-none"/>
          </a:p>
        </p:txBody>
      </p:sp>
    </p:spTree>
    <p:extLst>
      <p:ext uri="{BB962C8B-B14F-4D97-AF65-F5344CB8AC3E}">
        <p14:creationId xmlns:p14="http://schemas.microsoft.com/office/powerpoint/2010/main" val="47925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94F8105D-3812-E74D-B1E3-219D56AE65BD}" type="slidenum">
              <a:rPr lang="en-CA" altLang="x-none"/>
              <a:pPr/>
              <a:t>14</a:t>
            </a:fld>
            <a:endParaRPr lang="en-CA" altLang="x-none"/>
          </a:p>
        </p:txBody>
      </p:sp>
    </p:spTree>
    <p:extLst>
      <p:ext uri="{BB962C8B-B14F-4D97-AF65-F5344CB8AC3E}">
        <p14:creationId xmlns:p14="http://schemas.microsoft.com/office/powerpoint/2010/main" val="208847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a:ea typeface="MS PGothic" charset="-128"/>
              </a:rPr>
              <a:t>Everyone in the system needs to see themselves in the success of every student.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28EEC79A-0759-5441-96D9-E176F4A083BA}" type="slidenum">
              <a:rPr lang="en-CA" altLang="x-none"/>
              <a:pPr/>
              <a:t>15</a:t>
            </a:fld>
            <a:endParaRPr lang="en-CA"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b="1">
                <a:ea typeface="MS PGothic" charset="-128"/>
              </a:rPr>
              <a:t>COHERENCE: THE RIGHT DRIVERS IN ACTION FOR SCHOOLS, DISTRICTS, AND SYSTEMS</a:t>
            </a:r>
          </a:p>
          <a:p>
            <a:pPr eaLnBrk="1" hangingPunct="1">
              <a:spcBef>
                <a:spcPct val="0"/>
              </a:spcBef>
            </a:pPr>
            <a:endParaRPr lang="en-CA" altLang="x-none" b="1">
              <a:ea typeface="MS PGothic" charset="-128"/>
            </a:endParaRPr>
          </a:p>
          <a:p>
            <a:pPr eaLnBrk="1" hangingPunct="1">
              <a:spcBef>
                <a:spcPct val="0"/>
              </a:spcBef>
            </a:pPr>
            <a:endParaRPr lang="en-CA" altLang="x-none" b="1">
              <a:ea typeface="MS PGothic" charset="-128"/>
            </a:endParaRPr>
          </a:p>
          <a:p>
            <a:pPr eaLnBrk="1" hangingPunct="1">
              <a:spcBef>
                <a:spcPct val="0"/>
              </a:spcBef>
            </a:pPr>
            <a:r>
              <a:rPr lang="en-CA" altLang="x-none" b="1">
                <a:ea typeface="MS PGothic" charset="-128"/>
              </a:rPr>
              <a:t>Focusing Direction:</a:t>
            </a:r>
          </a:p>
          <a:p>
            <a:pPr eaLnBrk="1" hangingPunct="1">
              <a:spcBef>
                <a:spcPct val="0"/>
              </a:spcBef>
              <a:buFontTx/>
              <a:buChar char="•"/>
            </a:pPr>
            <a:r>
              <a:rPr lang="en-CA" altLang="x-none">
                <a:ea typeface="MS PGothic" charset="-128"/>
              </a:rPr>
              <a:t>Purpose Driven</a:t>
            </a:r>
          </a:p>
          <a:p>
            <a:pPr eaLnBrk="1" hangingPunct="1">
              <a:spcBef>
                <a:spcPct val="0"/>
              </a:spcBef>
              <a:buFontTx/>
              <a:buChar char="•"/>
            </a:pPr>
            <a:r>
              <a:rPr lang="en-CA" altLang="x-none">
                <a:ea typeface="MS PGothic" charset="-128"/>
              </a:rPr>
              <a:t>Goals That Impact</a:t>
            </a:r>
          </a:p>
          <a:p>
            <a:pPr eaLnBrk="1" hangingPunct="1">
              <a:spcBef>
                <a:spcPct val="0"/>
              </a:spcBef>
              <a:buFontTx/>
              <a:buChar char="•"/>
            </a:pPr>
            <a:r>
              <a:rPr lang="en-CA" altLang="x-none">
                <a:ea typeface="MS PGothic" charset="-128"/>
              </a:rPr>
              <a:t>Clarity of Strategy</a:t>
            </a:r>
          </a:p>
          <a:p>
            <a:pPr eaLnBrk="1" hangingPunct="1">
              <a:spcBef>
                <a:spcPct val="0"/>
              </a:spcBef>
              <a:buFontTx/>
              <a:buChar char="•"/>
            </a:pPr>
            <a:r>
              <a:rPr lang="en-CA" altLang="x-none">
                <a:ea typeface="MS PGothic" charset="-128"/>
              </a:rPr>
              <a:t>Change Leadership</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Clarity in focusing direction can mean two or three ambitious goals that are needed to attain a specific vision. This means reframing so that everyone sees the connections, it means identifying time wasters and inefficiencies. Coherence here is about strategy defined as a </a:t>
            </a:r>
            <a:r>
              <a:rPr lang="en-CA" altLang="en-US">
                <a:ea typeface="MS PGothic" charset="-128"/>
              </a:rPr>
              <a:t>“</a:t>
            </a:r>
            <a:r>
              <a:rPr lang="en-CA" altLang="x-none">
                <a:ea typeface="MS PGothic" charset="-128"/>
              </a:rPr>
              <a:t>shift in shared mind-set rather than alignment,</a:t>
            </a:r>
            <a:r>
              <a:rPr lang="en-CA" altLang="en-US">
                <a:ea typeface="MS PGothic" charset="-128"/>
              </a:rPr>
              <a:t>”</a:t>
            </a:r>
            <a:r>
              <a:rPr lang="en-CA" altLang="x-none">
                <a:ea typeface="MS PGothic" charset="-128"/>
              </a:rPr>
              <a:t> which is about getting structures right.</a:t>
            </a:r>
            <a:endParaRPr lang="en-CA" altLang="x-none" b="1">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39478995-FABB-0E4A-9021-D1A389DE79AA}" type="slidenum">
              <a:rPr lang="en-CA" altLang="x-none"/>
              <a:pPr/>
              <a:t>16</a:t>
            </a:fld>
            <a:endParaRPr lang="en-CA"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b="1">
                <a:ea typeface="MS PGothic" charset="-128"/>
              </a:rPr>
              <a:t>Creating collaborative cultures is about: </a:t>
            </a: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buFontTx/>
              <a:buChar char="•"/>
            </a:pPr>
            <a:r>
              <a:rPr lang="en-CA" altLang="x-none">
                <a:ea typeface="MS PGothic" charset="-128"/>
              </a:rPr>
              <a:t>developing a culture of growth: mind-sets matter; this is not about compliance,</a:t>
            </a:r>
          </a:p>
          <a:p>
            <a:pPr eaLnBrk="1" hangingPunct="1">
              <a:spcBef>
                <a:spcPct val="0"/>
              </a:spcBef>
              <a:buFontTx/>
              <a:buChar char="•"/>
            </a:pPr>
            <a:r>
              <a:rPr lang="en-CA" altLang="x-none">
                <a:ea typeface="MS PGothic" charset="-128"/>
              </a:rPr>
              <a:t>the principal as </a:t>
            </a:r>
            <a:r>
              <a:rPr lang="en-CA" altLang="en-US">
                <a:ea typeface="MS PGothic" charset="-128"/>
              </a:rPr>
              <a:t>‘</a:t>
            </a:r>
            <a:r>
              <a:rPr lang="en-CA" altLang="x-none">
                <a:ea typeface="MS PGothic" charset="-128"/>
              </a:rPr>
              <a:t>lead learner</a:t>
            </a:r>
            <a:r>
              <a:rPr lang="en-CA" altLang="en-US">
                <a:ea typeface="MS PGothic" charset="-128"/>
              </a:rPr>
              <a:t>’</a:t>
            </a:r>
            <a:r>
              <a:rPr lang="en-CA" altLang="x-none">
                <a:ea typeface="MS PGothic" charset="-128"/>
              </a:rPr>
              <a:t>,</a:t>
            </a:r>
          </a:p>
          <a:p>
            <a:pPr eaLnBrk="1" hangingPunct="1">
              <a:spcBef>
                <a:spcPct val="0"/>
              </a:spcBef>
              <a:buFontTx/>
              <a:buChar char="•"/>
            </a:pPr>
            <a:r>
              <a:rPr lang="en-CA" altLang="x-none">
                <a:ea typeface="MS PGothic" charset="-128"/>
              </a:rPr>
              <a:t>Creating learning situations that promote inquiry habits of mind throughout the school,</a:t>
            </a:r>
          </a:p>
          <a:p>
            <a:pPr eaLnBrk="1" hangingPunct="1">
              <a:spcBef>
                <a:spcPct val="0"/>
              </a:spcBef>
              <a:buFontTx/>
              <a:buChar char="•"/>
            </a:pPr>
            <a:r>
              <a:rPr lang="en-CA" altLang="x-none">
                <a:ea typeface="MS PGothic" charset="-128"/>
              </a:rPr>
              <a:t>Modelling lead learning.</a:t>
            </a:r>
          </a:p>
          <a:p>
            <a:pPr eaLnBrk="1" hangingPunct="1">
              <a:spcBef>
                <a:spcPct val="0"/>
              </a:spcBef>
              <a:buFontTx/>
              <a:buChar char="•"/>
            </a:pPr>
            <a:endParaRPr lang="en-CA" altLang="x-none">
              <a:ea typeface="MS PGothic"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2B8B7701-3259-C44B-8FC8-9CB2E3D52DF1}" type="slidenum">
              <a:rPr lang="en-CA" altLang="x-none"/>
              <a:pPr/>
              <a:t>17</a:t>
            </a:fld>
            <a:endParaRPr lang="en-CA" altLang="x-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b="1">
                <a:ea typeface="MS PGothic" charset="-128"/>
              </a:rPr>
              <a:t>Deepening Learning:</a:t>
            </a:r>
          </a:p>
          <a:p>
            <a:pPr eaLnBrk="1" hangingPunct="1">
              <a:spcBef>
                <a:spcPct val="0"/>
              </a:spcBef>
            </a:pPr>
            <a:endParaRPr lang="en-CA" altLang="x-none">
              <a:ea typeface="MS PGothic" charset="-128"/>
            </a:endParaRPr>
          </a:p>
          <a:p>
            <a:pPr eaLnBrk="1" hangingPunct="1">
              <a:spcBef>
                <a:spcPct val="0"/>
              </a:spcBef>
              <a:buFontTx/>
              <a:buChar char="•"/>
            </a:pPr>
            <a:r>
              <a:rPr lang="en-CA" altLang="x-none">
                <a:ea typeface="MS PGothic" charset="-128"/>
              </a:rPr>
              <a:t>Clarity of Learning Goals</a:t>
            </a:r>
          </a:p>
          <a:p>
            <a:pPr eaLnBrk="1" hangingPunct="1">
              <a:spcBef>
                <a:spcPct val="0"/>
              </a:spcBef>
              <a:buFontTx/>
              <a:buChar char="•"/>
            </a:pPr>
            <a:r>
              <a:rPr lang="en-CA" altLang="x-none">
                <a:ea typeface="MS PGothic" charset="-128"/>
              </a:rPr>
              <a:t>Precision in Pedagogy</a:t>
            </a:r>
          </a:p>
          <a:p>
            <a:pPr eaLnBrk="1" hangingPunct="1">
              <a:spcBef>
                <a:spcPct val="0"/>
              </a:spcBef>
              <a:buFontTx/>
              <a:buChar char="•"/>
            </a:pPr>
            <a:r>
              <a:rPr lang="en-CA" altLang="x-none">
                <a:ea typeface="MS PGothic" charset="-128"/>
              </a:rPr>
              <a:t>Shift Practices Through Capacity Building</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F921644E-E14B-1A48-ABA5-2E6D10D7E18C}" type="slidenum">
              <a:rPr lang="en-CA" altLang="x-none"/>
              <a:pPr/>
              <a:t>18</a:t>
            </a:fld>
            <a:endParaRPr lang="en-CA" altLang="x-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b="1">
                <a:ea typeface="MS PGothic" charset="-128"/>
              </a:rPr>
              <a:t>Securing Accountability:</a:t>
            </a:r>
          </a:p>
          <a:p>
            <a:pPr eaLnBrk="1" hangingPunct="1">
              <a:spcBef>
                <a:spcPct val="0"/>
              </a:spcBef>
            </a:pPr>
            <a:endParaRPr lang="en-CA" altLang="x-none" b="1">
              <a:ea typeface="MS PGothic" charset="-128"/>
            </a:endParaRPr>
          </a:p>
          <a:p>
            <a:pPr eaLnBrk="1" hangingPunct="1">
              <a:spcBef>
                <a:spcPct val="0"/>
              </a:spcBef>
              <a:buFontTx/>
              <a:buChar char="•"/>
            </a:pPr>
            <a:r>
              <a:rPr lang="en-CA" altLang="x-none">
                <a:ea typeface="MS PGothic" charset="-128"/>
              </a:rPr>
              <a:t>International Accountability</a:t>
            </a:r>
          </a:p>
          <a:p>
            <a:pPr eaLnBrk="1" hangingPunct="1">
              <a:spcBef>
                <a:spcPct val="0"/>
              </a:spcBef>
              <a:buFontTx/>
              <a:buChar char="•"/>
            </a:pPr>
            <a:r>
              <a:rPr lang="en-CA" altLang="x-none">
                <a:ea typeface="MS PGothic" charset="-128"/>
              </a:rPr>
              <a:t>External Accountability</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At the core of accountability in educational systems is student learning. Constantly improving and refining instructional practice so that students can engage in deep learning tasks is perhaps the single most important responsibility of educational systems as a whole. In this sense, accountability is not limited to gains in test scores but on a more meaningful level for all students. </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Hargreaves &amp; Shirley, 2009: </a:t>
            </a:r>
            <a:r>
              <a:rPr lang="en-CA" altLang="en-US">
                <a:ea typeface="MS PGothic" charset="-128"/>
              </a:rPr>
              <a:t>“</a:t>
            </a:r>
            <a:r>
              <a:rPr lang="en-CA" altLang="x-none">
                <a:ea typeface="MS PGothic" charset="-128"/>
              </a:rPr>
              <a:t>Internal accountability occurs when individuals and groups willingly take on personal, professional and collective responsibility for continuous improvement and success for all students.</a:t>
            </a:r>
            <a:r>
              <a:rPr lang="en-CA" altLang="en-US">
                <a:ea typeface="MS PGothic" charset="-128"/>
              </a:rPr>
              <a:t>”</a:t>
            </a: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72411F5-17DB-764B-B036-341A361810CA}" type="slidenum">
              <a:rPr lang="en-CA" altLang="x-none"/>
              <a:pPr/>
              <a:t>19</a:t>
            </a:fld>
            <a:endParaRPr lang="en-CA"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noChangeArrowheads="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latin typeface="Arial" charset="0"/>
                <a:ea typeface="MS PGothic" charset="-128"/>
              </a:rPr>
              <a:t>The most important message here is that my experience tells me that there is more in common between Canada and Australia than different. </a:t>
            </a:r>
          </a:p>
          <a:p>
            <a:r>
              <a:rPr lang="en-US" altLang="x-none">
                <a:latin typeface="Arial" charset="0"/>
                <a:ea typeface="MS PGothic" charset="-128"/>
              </a:rPr>
              <a:t>So I imagine that you signed up for this presentation to either confirm that you are on the right track and that innovative ideas that you are working on are working in other jurisdictions </a:t>
            </a:r>
            <a:r>
              <a:rPr lang="mr-IN" altLang="x-none">
                <a:latin typeface="Arial" charset="0"/>
                <a:ea typeface="MS PGothic" charset="-128"/>
              </a:rPr>
              <a:t>–</a:t>
            </a:r>
            <a:r>
              <a:rPr lang="en-US" altLang="x-none">
                <a:latin typeface="Arial" charset="0"/>
                <a:ea typeface="MS PGothic" charset="-128"/>
              </a:rPr>
              <a:t> or you are looking for some new and fresh ideas because you have reached an impasse in your system and are looking for some inspiration </a:t>
            </a:r>
          </a:p>
          <a:p>
            <a:endParaRPr lang="en-US" altLang="x-none">
              <a:latin typeface="Arial" charset="0"/>
              <a:ea typeface="MS PGothic"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Leadership is the field of study where there is no shortage of research, theory and literature on effective practice. Leadership in education probably leads the field in research about leadership. Our own Michael Fullan, who we work with regularly, is a prolific writer and internationally known speaker. He often teams up with other experts in the field and produces succinct ideas that every educator can relate to. His most recent book written with Lyle Kitterman outlines and describes the 7 competencies that lead to whole system change. </a:t>
            </a:r>
          </a:p>
          <a:p>
            <a:pPr eaLnBrk="1" hangingPunct="1">
              <a:spcBef>
                <a:spcPct val="0"/>
              </a:spcBef>
            </a:pPr>
            <a:endParaRPr lang="en-US" altLang="x-none">
              <a:ea typeface="MS PGothic" charset="-128"/>
            </a:endParaRPr>
          </a:p>
          <a:p>
            <a:pPr eaLnBrk="1" hangingPunct="1">
              <a:spcBef>
                <a:spcPct val="0"/>
              </a:spcBef>
            </a:pPr>
            <a:r>
              <a:rPr lang="en-US" altLang="x-none">
                <a:ea typeface="MS PGothic" charset="-128"/>
              </a:rPr>
              <a:t>In my workshop this afternoon I will be giving the participants an opportunity to explore each of these in a more practical/application mode but you can see that this research aligns very closely to all other qualities of leadership that lead to improved student learning. The lists are great and serve as a reminder that it is ok to change things up and think outside the box – but the reality is that it is how we enact these competencies that really creates the climate in our schools.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46FAE07-4B50-3B4C-AB84-05BD798545E7}" type="slidenum">
              <a:rPr lang="en-CA" altLang="x-none"/>
              <a:pPr/>
              <a:t>20</a:t>
            </a:fld>
            <a:endParaRPr lang="en-CA" altLang="x-non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72423DEB-4FCB-4840-AFE6-4D55B9DBD896}" type="slidenum">
              <a:rPr lang="en-CA" altLang="x-none"/>
              <a:pPr/>
              <a:t>21</a:t>
            </a:fld>
            <a:endParaRPr lang="en-CA" altLang="x-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Placemat activity; identify areas that emphasize teachers as leaders and leaders working with teachers.</a:t>
            </a:r>
          </a:p>
          <a:p>
            <a:pPr eaLnBrk="1" hangingPunct="1">
              <a:spcBef>
                <a:spcPct val="0"/>
              </a:spcBef>
            </a:pPr>
            <a:endParaRPr lang="en-US" altLang="x-none">
              <a:ea typeface="MS PGothic" charset="-128"/>
            </a:endParaRPr>
          </a:p>
          <a:p>
            <a:pPr eaLnBrk="1" hangingPunct="1">
              <a:spcBef>
                <a:spcPct val="0"/>
              </a:spcBef>
            </a:pPr>
            <a:r>
              <a:rPr lang="en-US" altLang="x-none">
                <a:ea typeface="MS PGothic" charset="-128"/>
              </a:rPr>
              <a:t>Hand-out of the OLF in Spanish.</a:t>
            </a:r>
          </a:p>
          <a:p>
            <a:pPr eaLnBrk="1" hangingPunct="1">
              <a:spcBef>
                <a:spcPct val="0"/>
              </a:spcBef>
            </a:pPr>
            <a:endParaRPr lang="en-US" altLang="x-none">
              <a:ea typeface="MS PGothic" charset="-128"/>
            </a:endParaRPr>
          </a:p>
          <a:p>
            <a:pPr eaLnBrk="1" hangingPunct="1">
              <a:spcBef>
                <a:spcPct val="0"/>
              </a:spcBef>
            </a:pPr>
            <a:r>
              <a:rPr lang="en-US" altLang="x-none">
                <a:ea typeface="MS PGothic" charset="-128"/>
              </a:rPr>
              <a:t>ACTIVITY PROMPT: TURN AND TALK (to someone you do not know/you have not dialogued with yet)</a:t>
            </a:r>
          </a:p>
          <a:p>
            <a:pPr eaLnBrk="1" hangingPunct="1">
              <a:spcBef>
                <a:spcPct val="0"/>
              </a:spcBef>
            </a:pPr>
            <a:r>
              <a:rPr lang="en-US" altLang="x-none">
                <a:ea typeface="MS PGothic" charset="-128"/>
              </a:rPr>
              <a:t>---Read through and find evidence of effective leadership practices.</a:t>
            </a: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03F2252-F7F6-B840-BA31-697F4D743BF8}" type="slidenum">
              <a:rPr lang="en-CA" altLang="x-none"/>
              <a:pPr/>
              <a:t>22</a:t>
            </a:fld>
            <a:endParaRPr lang="en-CA" altLang="x-non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BD9A59A-1716-D24A-957A-776D45EE2717}" type="slidenum">
              <a:rPr lang="en-CA" altLang="x-none"/>
              <a:pPr/>
              <a:t>23</a:t>
            </a:fld>
            <a:endParaRPr lang="en-CA" altLang="x-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What we want to explore today is the notion of looking at how much deeper the impact can be when we</a:t>
            </a:r>
            <a:r>
              <a:rPr lang="en-US" altLang="en-US">
                <a:ea typeface="MS PGothic" charset="-128"/>
              </a:rPr>
              <a:t>’</a:t>
            </a:r>
            <a:r>
              <a:rPr lang="en-US" altLang="x-none">
                <a:ea typeface="MS PGothic" charset="-128"/>
              </a:rPr>
              <a:t>re all leaders and we</a:t>
            </a:r>
            <a:r>
              <a:rPr lang="en-US" altLang="en-US">
                <a:ea typeface="MS PGothic" charset="-128"/>
              </a:rPr>
              <a:t>’</a:t>
            </a:r>
            <a:r>
              <a:rPr lang="en-US" altLang="x-none">
                <a:ea typeface="MS PGothic" charset="-128"/>
              </a:rPr>
              <a:t>re all working together. </a:t>
            </a:r>
          </a:p>
          <a:p>
            <a:pPr eaLnBrk="1" hangingPunct="1">
              <a:spcBef>
                <a:spcPct val="0"/>
              </a:spcBef>
            </a:pPr>
            <a:endParaRPr lang="en-US" altLang="x-none">
              <a:ea typeface="MS PGothic" charset="-128"/>
            </a:endParaRPr>
          </a:p>
          <a:p>
            <a:pPr eaLnBrk="1" hangingPunct="1">
              <a:spcBef>
                <a:spcPct val="0"/>
              </a:spcBef>
            </a:pPr>
            <a:r>
              <a:rPr lang="en-US" altLang="x-none">
                <a:ea typeface="MS PGothic" charset="-128"/>
              </a:rPr>
              <a:t>In Ontario we have gone from a system that pursues many initiatives at a superficial level – to one that brings clarity to what it is we</a:t>
            </a:r>
            <a:r>
              <a:rPr lang="en-US" altLang="en-US">
                <a:ea typeface="MS PGothic" charset="-128"/>
              </a:rPr>
              <a:t>’</a:t>
            </a:r>
            <a:r>
              <a:rPr lang="en-US" altLang="x-none">
                <a:ea typeface="MS PGothic" charset="-128"/>
              </a:rPr>
              <a:t>re focusing upon – from a mile wide, inch deep to inch wide and mile deep.</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F7F0E884-A68A-6947-B44D-A94EF26CCA2F}" type="slidenum">
              <a:rPr lang="en-CA" altLang="x-none"/>
              <a:pPr/>
              <a:t>24</a:t>
            </a:fld>
            <a:endParaRPr lang="en-CA" altLang="x-non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F62C4735-910C-B24F-BBDC-7FC5D6109FFB}" type="slidenum">
              <a:rPr lang="en-CA" altLang="x-none"/>
              <a:pPr/>
              <a:t>25</a:t>
            </a:fld>
            <a:endParaRPr lang="en-CA" altLang="x-non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1E2FDE3-BC63-4148-8804-EDDA449AF8C4}" type="slidenum">
              <a:rPr lang="en-CA" altLang="x-none"/>
              <a:pPr/>
              <a:t>26</a:t>
            </a:fld>
            <a:endParaRPr lang="en-CA" altLang="x-non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8FB858D-135B-5241-9DC0-E9C65CB4FEB9}" type="slidenum">
              <a:rPr lang="en-CA" altLang="x-none"/>
              <a:pPr/>
              <a:t>27</a:t>
            </a:fld>
            <a:endParaRPr lang="en-CA" altLang="x-non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06A025F4-1E9C-BB4C-B482-DFC9DB402EEE}" type="slidenum">
              <a:rPr lang="en-CA" altLang="x-none"/>
              <a:pPr/>
              <a:t>28</a:t>
            </a:fld>
            <a:endParaRPr lang="en-CA" altLang="x-non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4203FD7B-A1CE-DD4F-B5C2-397ED6FE573C}" type="slidenum">
              <a:rPr lang="en-CA" altLang="x-none"/>
              <a:pPr/>
              <a:t>29</a:t>
            </a:fld>
            <a:endParaRPr lang="en-CA"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5000"/>
              </a:lnSpc>
              <a:spcBef>
                <a:spcPct val="0"/>
              </a:spcBef>
              <a:spcAft>
                <a:spcPct val="20000"/>
              </a:spcAft>
            </a:pPr>
            <a:r>
              <a:rPr lang="en-CA" sz="1100" b="1">
                <a:latin typeface="Calibri" charset="0"/>
                <a:ea typeface="MS PGothic" charset="0"/>
                <a:cs typeface="Arial" charset="0"/>
              </a:rPr>
              <a:t>Intro to this Chart</a:t>
            </a:r>
          </a:p>
          <a:p>
            <a:pPr eaLnBrk="1" hangingPunct="1">
              <a:lnSpc>
                <a:spcPct val="75000"/>
              </a:lnSpc>
              <a:spcBef>
                <a:spcPct val="0"/>
              </a:spcBef>
              <a:spcAft>
                <a:spcPct val="20000"/>
              </a:spcAft>
            </a:pPr>
            <a:r>
              <a:rPr lang="en-CA" sz="1100">
                <a:latin typeface="Calibri" charset="0"/>
                <a:ea typeface="MS PGothic" charset="0"/>
                <a:cs typeface="Arial" charset="0"/>
              </a:rPr>
              <a:t>To reference one of the top performing educational systems in the world now widely publicized in books from Michael Fullan, Andy Hargreaves, Lyn Sharratt, Andy Hargreaves, for achieving sustained achievement results… you will see from Ontario’s journey of lessons learned that there were four key levers found to be crucial in educational reform and improving on the quality of teaching and learning opportunities for all students and all schools.</a:t>
            </a:r>
          </a:p>
          <a:p>
            <a:pPr eaLnBrk="1" hangingPunct="1">
              <a:lnSpc>
                <a:spcPct val="75000"/>
              </a:lnSpc>
              <a:spcBef>
                <a:spcPct val="0"/>
              </a:spcBef>
              <a:spcAft>
                <a:spcPct val="20000"/>
              </a:spcAft>
            </a:pPr>
            <a:endParaRPr lang="en-CA" sz="1100">
              <a:latin typeface="Calibri" charset="0"/>
              <a:ea typeface="MS PGothic" charset="0"/>
              <a:cs typeface="Arial" charset="0"/>
            </a:endParaRPr>
          </a:p>
          <a:p>
            <a:pPr eaLnBrk="1" hangingPunct="1">
              <a:lnSpc>
                <a:spcPct val="75000"/>
              </a:lnSpc>
              <a:spcBef>
                <a:spcPct val="0"/>
              </a:spcBef>
              <a:spcAft>
                <a:spcPct val="20000"/>
              </a:spcAft>
            </a:pPr>
            <a:r>
              <a:rPr lang="en-CA" sz="1100" i="1">
                <a:latin typeface="Calibri" charset="0"/>
                <a:ea typeface="MS PGothic" charset="0"/>
                <a:cs typeface="Arial" charset="0"/>
              </a:rPr>
              <a:t>From this chart, you will see…</a:t>
            </a:r>
          </a:p>
          <a:p>
            <a:pPr eaLnBrk="1" hangingPunct="1">
              <a:lnSpc>
                <a:spcPct val="75000"/>
              </a:lnSpc>
              <a:spcBef>
                <a:spcPct val="0"/>
              </a:spcBef>
              <a:spcAft>
                <a:spcPct val="20000"/>
              </a:spcAft>
            </a:pPr>
            <a:r>
              <a:rPr lang="en-CA" sz="1100">
                <a:latin typeface="Calibri" charset="0"/>
                <a:ea typeface="MS PGothic" charset="0"/>
                <a:cs typeface="Arial" charset="0"/>
              </a:rPr>
              <a:t>The overall combined Grade 3 and 6 EQAO results for 2013-14, both English and French boards, is 72%. This is an increase of one percentage point compared to 2012-13, and 18 percentage points compared to 2002-03.</a:t>
            </a:r>
          </a:p>
          <a:p>
            <a:pPr eaLnBrk="1" hangingPunct="1">
              <a:lnSpc>
                <a:spcPct val="75000"/>
              </a:lnSpc>
              <a:spcBef>
                <a:spcPct val="0"/>
              </a:spcBef>
              <a:spcAft>
                <a:spcPct val="20000"/>
              </a:spcAft>
            </a:pPr>
            <a:endParaRPr lang="en-CA" sz="1100">
              <a:latin typeface="Calibri" charset="0"/>
              <a:ea typeface="MS PGothic" charset="0"/>
              <a:cs typeface="Arial" charset="0"/>
            </a:endParaRPr>
          </a:p>
          <a:p>
            <a:pPr eaLnBrk="1" hangingPunct="1">
              <a:lnSpc>
                <a:spcPct val="75000"/>
              </a:lnSpc>
              <a:spcBef>
                <a:spcPct val="0"/>
              </a:spcBef>
              <a:spcAft>
                <a:spcPct val="20000"/>
              </a:spcAft>
            </a:pPr>
            <a:r>
              <a:rPr lang="en-US" sz="1100">
                <a:latin typeface="Calibri" charset="0"/>
                <a:ea typeface="MS PGothic" charset="0"/>
              </a:rPr>
              <a:t>This increase represents more than </a:t>
            </a:r>
            <a:r>
              <a:rPr lang="en-CA" sz="1100">
                <a:solidFill>
                  <a:srgbClr val="FF0000"/>
                </a:solidFill>
                <a:latin typeface="Calibri" charset="0"/>
                <a:ea typeface="MS PGothic" charset="0"/>
              </a:rPr>
              <a:t>170,000 </a:t>
            </a:r>
            <a:r>
              <a:rPr lang="en-CA" sz="1100">
                <a:latin typeface="Calibri" charset="0"/>
                <a:ea typeface="MS PGothic" charset="0"/>
              </a:rPr>
              <a:t>elementary students now have higher proficiency in reading, writing, and mathematics.</a:t>
            </a:r>
            <a:endParaRPr lang="en-CA" sz="1100">
              <a:latin typeface="Calibri" charset="0"/>
              <a:ea typeface="MS PGothic" charset="0"/>
              <a:cs typeface="Arial" charset="0"/>
            </a:endParaRPr>
          </a:p>
          <a:p>
            <a:pPr eaLnBrk="1" hangingPunct="1">
              <a:lnSpc>
                <a:spcPct val="75000"/>
              </a:lnSpc>
              <a:spcBef>
                <a:spcPct val="0"/>
              </a:spcBef>
              <a:spcAft>
                <a:spcPct val="20000"/>
              </a:spcAft>
            </a:pPr>
            <a:endParaRPr lang="en-CA" sz="1100">
              <a:latin typeface="Calibri" charset="0"/>
              <a:ea typeface="MS PGothic" charset="0"/>
              <a:cs typeface="Arial" charset="0"/>
            </a:endParaRPr>
          </a:p>
          <a:p>
            <a:pPr eaLnBrk="1" hangingPunct="1">
              <a:lnSpc>
                <a:spcPct val="90000"/>
              </a:lnSpc>
              <a:spcBef>
                <a:spcPct val="0"/>
              </a:spcBef>
            </a:pPr>
            <a:r>
              <a:rPr lang="en-US" sz="1100">
                <a:latin typeface="Calibri" charset="0"/>
                <a:ea typeface="MS PGothic" charset="0"/>
              </a:rPr>
              <a:t>EQAO assessment results show progress is being made, but there is still more work to be done to help students who are working toward meeting the provincial standard. We are pleased that the 2013-14 overall results show a continuing upward trend, but very frustrated that one area, mathematics, is persistently trending the wrong way.</a:t>
            </a:r>
          </a:p>
          <a:p>
            <a:pPr eaLnBrk="1" hangingPunct="1">
              <a:lnSpc>
                <a:spcPct val="90000"/>
              </a:lnSpc>
              <a:spcBef>
                <a:spcPct val="0"/>
              </a:spcBef>
            </a:pPr>
            <a:endParaRPr lang="en-US" sz="1100" b="1">
              <a:latin typeface="Calibri" charset="0"/>
              <a:ea typeface="MS PGothic" charset="0"/>
            </a:endParaRPr>
          </a:p>
          <a:p>
            <a:pPr eaLnBrk="1" hangingPunct="1">
              <a:lnSpc>
                <a:spcPct val="90000"/>
              </a:lnSpc>
              <a:spcBef>
                <a:spcPct val="0"/>
              </a:spcBef>
            </a:pPr>
            <a:r>
              <a:rPr lang="en-CA" sz="1100">
                <a:latin typeface="Arial" charset="0"/>
                <a:ea typeface="MS PGothic" charset="0"/>
                <a:cs typeface="Arial" charset="0"/>
              </a:rPr>
              <a:t>Progress over the past ten years is a result of focused work centred around 4 key levers for elementary improvement:</a:t>
            </a:r>
          </a:p>
          <a:p>
            <a:pPr eaLnBrk="1" hangingPunct="1">
              <a:lnSpc>
                <a:spcPct val="90000"/>
              </a:lnSpc>
              <a:spcBef>
                <a:spcPct val="0"/>
              </a:spcBef>
              <a:buFontTx/>
              <a:buAutoNum type="arabicPeriod"/>
            </a:pPr>
            <a:r>
              <a:rPr lang="en-CA" sz="1100">
                <a:latin typeface="Arial" charset="0"/>
                <a:ea typeface="MS PGothic" charset="0"/>
                <a:cs typeface="Arial" charset="0"/>
              </a:rPr>
              <a:t>Improving classroom teaching and learning</a:t>
            </a:r>
          </a:p>
          <a:p>
            <a:pPr eaLnBrk="1" hangingPunct="1">
              <a:lnSpc>
                <a:spcPct val="90000"/>
              </a:lnSpc>
              <a:spcBef>
                <a:spcPct val="0"/>
              </a:spcBef>
              <a:buFontTx/>
              <a:buAutoNum type="arabicPeriod"/>
            </a:pPr>
            <a:r>
              <a:rPr lang="en-CA" sz="1100">
                <a:latin typeface="Arial" charset="0"/>
                <a:ea typeface="MS PGothic" charset="0"/>
                <a:cs typeface="Arial" charset="0"/>
              </a:rPr>
              <a:t>Improving school effectiveness</a:t>
            </a:r>
          </a:p>
          <a:p>
            <a:pPr eaLnBrk="1" hangingPunct="1">
              <a:lnSpc>
                <a:spcPct val="90000"/>
              </a:lnSpc>
              <a:spcBef>
                <a:spcPct val="0"/>
              </a:spcBef>
              <a:buFontTx/>
              <a:buAutoNum type="arabicPeriod"/>
            </a:pPr>
            <a:r>
              <a:rPr lang="en-CA" sz="1100">
                <a:latin typeface="Arial" charset="0"/>
                <a:ea typeface="MS PGothic" charset="0"/>
                <a:cs typeface="Arial" charset="0"/>
              </a:rPr>
              <a:t>Leadership capacity building</a:t>
            </a:r>
          </a:p>
          <a:p>
            <a:pPr eaLnBrk="1" hangingPunct="1">
              <a:lnSpc>
                <a:spcPct val="90000"/>
              </a:lnSpc>
              <a:spcBef>
                <a:spcPct val="0"/>
              </a:spcBef>
              <a:buFontTx/>
              <a:buAutoNum type="arabicPeriod"/>
            </a:pPr>
            <a:r>
              <a:rPr lang="en-CA" sz="1100">
                <a:latin typeface="Arial" charset="0"/>
                <a:ea typeface="MS PGothic" charset="0"/>
                <a:cs typeface="Arial" charset="0"/>
              </a:rPr>
              <a:t>Research and Evaluation</a:t>
            </a:r>
            <a:endParaRPr lang="en-US" sz="1100">
              <a:latin typeface="Calibri" charset="0"/>
              <a:ea typeface="MS PGothic" charset="0"/>
            </a:endParaRPr>
          </a:p>
          <a:p>
            <a:pPr eaLnBrk="1" hangingPunct="1">
              <a:lnSpc>
                <a:spcPct val="90000"/>
              </a:lnSpc>
              <a:spcBef>
                <a:spcPct val="0"/>
              </a:spcBef>
            </a:pPr>
            <a:endParaRPr lang="en-CA" sz="1100">
              <a:latin typeface="Arial" charset="0"/>
              <a:ea typeface="MS PGothic" charset="0"/>
            </a:endParaRPr>
          </a:p>
          <a:p>
            <a:pPr eaLnBrk="1" hangingPunct="1">
              <a:lnSpc>
                <a:spcPct val="90000"/>
              </a:lnSpc>
              <a:spcBef>
                <a:spcPct val="0"/>
              </a:spcBef>
            </a:pPr>
            <a:endParaRPr lang="en-US" sz="1100">
              <a:latin typeface="Arial"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CC9E8D2-7EAE-384F-A075-A3F238B8E95C}" type="slidenum">
              <a:rPr lang="en-CA" sz="1200"/>
              <a:pPr/>
              <a:t>3</a:t>
            </a:fld>
            <a:endParaRPr lang="en-CA" sz="1200"/>
          </a:p>
        </p:txBody>
      </p:sp>
    </p:spTree>
    <p:extLst>
      <p:ext uri="{BB962C8B-B14F-4D97-AF65-F5344CB8AC3E}">
        <p14:creationId xmlns:p14="http://schemas.microsoft.com/office/powerpoint/2010/main" val="1670120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CA" altLang="x-none">
                <a:ea typeface="MS PGothic" charset="-128"/>
              </a:rPr>
              <a:t>Mention our two studies with Katina</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C0002B9-79E5-E049-9E31-24F901E32458}" type="slidenum">
              <a:rPr lang="en-CA" altLang="x-none"/>
              <a:pPr/>
              <a:t>30</a:t>
            </a:fld>
            <a:endParaRPr lang="en-CA" altLang="x-non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x-none">
                <a:ea typeface="MS PGothic" charset="-128"/>
              </a:rPr>
              <a:t>Let</a:t>
            </a:r>
            <a:r>
              <a:rPr lang="en-US" altLang="en-US">
                <a:ea typeface="MS PGothic" charset="-128"/>
              </a:rPr>
              <a:t>’</a:t>
            </a:r>
            <a:r>
              <a:rPr lang="en-US" altLang="x-none">
                <a:ea typeface="MS PGothic" charset="-128"/>
              </a:rPr>
              <a:t>s start with the </a:t>
            </a:r>
            <a:r>
              <a:rPr lang="en-US" altLang="en-US">
                <a:ea typeface="MS PGothic" charset="-128"/>
              </a:rPr>
              <a:t>‘</a:t>
            </a:r>
            <a:r>
              <a:rPr lang="en-US" altLang="x-none">
                <a:ea typeface="MS PGothic" charset="-128"/>
              </a:rPr>
              <a:t>D</a:t>
            </a:r>
            <a:r>
              <a:rPr lang="en-US" altLang="en-US">
                <a:ea typeface="MS PGothic" charset="-128"/>
              </a:rPr>
              <a:t>’</a:t>
            </a:r>
            <a:r>
              <a:rPr lang="en-US" altLang="x-none">
                <a:ea typeface="MS PGothic" charset="-128"/>
              </a:rPr>
              <a:t> of your DNA of Leadership. Dynamic leadership suggests vibrant, energetic and highly motivating environments for our students. Most jurisdictions across the globe are having their own conversations about the challenges of describing the 21st Century graduate, yet there is common agreement that the status quo is no longer enough. The question we</a:t>
            </a:r>
            <a:r>
              <a:rPr lang="en-US" altLang="en-US">
                <a:ea typeface="MS PGothic" charset="-128"/>
              </a:rPr>
              <a:t>’</a:t>
            </a:r>
            <a:r>
              <a:rPr lang="en-US" altLang="x-none">
                <a:ea typeface="MS PGothic" charset="-128"/>
              </a:rPr>
              <a:t>re constantly asking ourselves, as school leaders, is what does our work  in schools look like as we influence the capacity of our graduates? How do we create learning environments where our students are ready for their future?</a:t>
            </a:r>
          </a:p>
          <a:p>
            <a:pPr defTabSz="457200" eaLnBrk="1" hangingPunct="1">
              <a:spcBef>
                <a:spcPct val="0"/>
              </a:spcBef>
            </a:pPr>
            <a:r>
              <a:rPr lang="en-US" altLang="x-none">
                <a:ea typeface="MS PGothic" charset="-128"/>
              </a:rPr>
              <a:t>According to Dr Michael Fullan…</a:t>
            </a:r>
          </a:p>
          <a:p>
            <a:pPr defTabSz="457200" eaLnBrk="1" hangingPunct="1">
              <a:spcBef>
                <a:spcPct val="0"/>
              </a:spcBef>
            </a:pPr>
            <a:endParaRPr lang="en-US" altLang="x-none">
              <a:ea typeface="MS PGothic" charset="-128"/>
            </a:endParaRPr>
          </a:p>
          <a:p>
            <a:pPr defTabSz="457200" eaLnBrk="1" hangingPunct="1">
              <a:spcBef>
                <a:spcPct val="0"/>
              </a:spcBef>
            </a:pPr>
            <a:r>
              <a:rPr lang="en-US" altLang="x-none">
                <a:ea typeface="MS PGothic" charset="-128"/>
              </a:rPr>
              <a:t>…describes the </a:t>
            </a:r>
            <a:r>
              <a:rPr lang="en-US" altLang="en-US">
                <a:ea typeface="MS PGothic" charset="-128"/>
              </a:rPr>
              <a:t>“</a:t>
            </a:r>
            <a:r>
              <a:rPr lang="en-US" altLang="x-none">
                <a:ea typeface="MS PGothic" charset="-128"/>
              </a:rPr>
              <a:t>the six C</a:t>
            </a:r>
            <a:r>
              <a:rPr lang="en-US" altLang="en-US">
                <a:ea typeface="MS PGothic" charset="-128"/>
              </a:rPr>
              <a:t>’</a:t>
            </a:r>
            <a:r>
              <a:rPr lang="en-US" altLang="x-none">
                <a:ea typeface="MS PGothic" charset="-128"/>
              </a:rPr>
              <a:t>s of student achievement</a:t>
            </a:r>
            <a:r>
              <a:rPr lang="en-US" altLang="en-US">
                <a:ea typeface="MS PGothic" charset="-128"/>
              </a:rPr>
              <a:t>”</a:t>
            </a:r>
            <a:r>
              <a:rPr lang="en-US" altLang="x-none">
                <a:ea typeface="MS PGothic" charset="-128"/>
              </a:rPr>
              <a:t> as being: character, citizenship, communication, critical thinking and problem-solving, collaboration, and creativity and imagination </a:t>
            </a:r>
          </a:p>
          <a:p>
            <a:pPr defTabSz="457200" eaLnBrk="1" hangingPunct="1">
              <a:spcBef>
                <a:spcPct val="0"/>
              </a:spcBef>
            </a:pPr>
            <a:endParaRPr lang="en-US" altLang="x-none">
              <a:ea typeface="MS PGothic" charset="-128"/>
            </a:endParaRPr>
          </a:p>
          <a:p>
            <a:pPr defTabSz="457200" eaLnBrk="1" hangingPunct="1">
              <a:spcBef>
                <a:spcPct val="0"/>
              </a:spcBef>
            </a:pPr>
            <a:r>
              <a:rPr lang="en-US" altLang="x-none">
                <a:ea typeface="MS PGothic" charset="-128"/>
              </a:rPr>
              <a:t>These six C</a:t>
            </a:r>
            <a:r>
              <a:rPr lang="en-US" altLang="en-US">
                <a:ea typeface="MS PGothic" charset="-128"/>
              </a:rPr>
              <a:t>’</a:t>
            </a:r>
            <a:r>
              <a:rPr lang="en-US" altLang="x-none">
                <a:ea typeface="MS PGothic" charset="-128"/>
              </a:rPr>
              <a:t>s are attributes that parents and the public value, and employers seek .</a:t>
            </a:r>
          </a:p>
          <a:p>
            <a:pPr defTabSz="457200" eaLnBrk="1" hangingPunct="1">
              <a:spcBef>
                <a:spcPct val="0"/>
              </a:spcBef>
            </a:pPr>
            <a:endParaRPr lang="en-CA" altLang="x-none">
              <a:ea typeface="MS PGothic"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B484A541-7AEB-AC4B-A4CF-D23CEDB67FB6}" type="slidenum">
              <a:rPr lang="en-CA" altLang="x-none"/>
              <a:pPr/>
              <a:t>31</a:t>
            </a:fld>
            <a:endParaRPr lang="en-CA" altLang="x-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x-none">
                <a:ea typeface="MS PGothic" charset="-128"/>
              </a:rPr>
              <a:t>In her study of motivation factors that impact student engagement Kathleen Cushman identified </a:t>
            </a:r>
            <a:r>
              <a:rPr lang="en-US" altLang="en-US">
                <a:ea typeface="MS PGothic" charset="-128"/>
              </a:rPr>
              <a:t>‘</a:t>
            </a:r>
            <a:r>
              <a:rPr lang="en-US" altLang="x-none">
                <a:ea typeface="MS PGothic" charset="-128"/>
              </a:rPr>
              <a:t>social learning with others, links to students</a:t>
            </a:r>
            <a:r>
              <a:rPr lang="en-US" altLang="en-US">
                <a:ea typeface="MS PGothic" charset="-128"/>
              </a:rPr>
              <a:t>’</a:t>
            </a:r>
            <a:r>
              <a:rPr lang="en-US" altLang="x-none">
                <a:ea typeface="MS PGothic" charset="-128"/>
              </a:rPr>
              <a:t> own interests, cultural connections, physical activity, relevance to the larger world, competition, an element of choice and sheer curiosity about an intriguing puzzle</a:t>
            </a:r>
            <a:r>
              <a:rPr lang="en-US" altLang="en-US">
                <a:ea typeface="MS PGothic" charset="-128"/>
              </a:rPr>
              <a:t>’</a:t>
            </a:r>
            <a:r>
              <a:rPr lang="en-US" altLang="x-none">
                <a:ea typeface="MS PGothic" charset="-128"/>
              </a:rPr>
              <a:t> (Education Leadership, 2013, p. 42). Compared to many countries around the world where I have been working, in Canada we are fortunate to have relatively advanced education systems and we acknowledge that our students are privileged – even if the students themselves do not recognize that they</a:t>
            </a:r>
            <a:r>
              <a:rPr lang="en-US" altLang="en-US">
                <a:ea typeface="MS PGothic" charset="-128"/>
              </a:rPr>
              <a:t>’</a:t>
            </a:r>
            <a:r>
              <a:rPr lang="en-US" altLang="x-none">
                <a:ea typeface="MS PGothic" charset="-128"/>
              </a:rPr>
              <a:t>re privileged </a:t>
            </a:r>
            <a:r>
              <a:rPr lang="en-US" altLang="x-none">
                <a:ea typeface="MS PGothic" charset="-128"/>
                <a:sym typeface="Wingdings" charset="2"/>
              </a:rPr>
              <a:t></a:t>
            </a:r>
            <a:r>
              <a:rPr lang="en-US" altLang="x-none">
                <a:ea typeface="MS PGothic" charset="-128"/>
              </a:rPr>
              <a:t>. </a:t>
            </a:r>
          </a:p>
          <a:p>
            <a:pPr defTabSz="457200" eaLnBrk="1" hangingPunct="1">
              <a:spcBef>
                <a:spcPct val="0"/>
              </a:spcBef>
            </a:pPr>
            <a:endParaRPr lang="en-US" altLang="x-none">
              <a:ea typeface="MS PGothic" charset="-128"/>
            </a:endParaRPr>
          </a:p>
          <a:p>
            <a:pPr defTabSz="457200" eaLnBrk="1" hangingPunct="1">
              <a:spcBef>
                <a:spcPct val="0"/>
              </a:spcBef>
            </a:pPr>
            <a:endParaRPr lang="en-CA" altLang="x-none">
              <a:ea typeface="MS PGothic" charset="-128"/>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010CEAED-0853-DC44-BEC8-2C6AB52DAAF5}" type="slidenum">
              <a:rPr lang="en-CA" altLang="x-none"/>
              <a:pPr/>
              <a:t>32</a:t>
            </a:fld>
            <a:endParaRPr lang="en-CA" altLang="x-non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x-none">
                <a:ea typeface="MS PGothic" charset="-128"/>
              </a:rPr>
              <a:t>What is the principal</a:t>
            </a:r>
            <a:r>
              <a:rPr lang="en-US" altLang="en-US">
                <a:ea typeface="MS PGothic" charset="-128"/>
              </a:rPr>
              <a:t>’</a:t>
            </a:r>
            <a:r>
              <a:rPr lang="en-US" altLang="x-none">
                <a:ea typeface="MS PGothic" charset="-128"/>
              </a:rPr>
              <a:t>s AND teacher</a:t>
            </a:r>
            <a:r>
              <a:rPr lang="en-US" altLang="en-US">
                <a:ea typeface="MS PGothic" charset="-128"/>
              </a:rPr>
              <a:t>’</a:t>
            </a:r>
            <a:r>
              <a:rPr lang="en-US" altLang="x-none">
                <a:ea typeface="MS PGothic" charset="-128"/>
              </a:rPr>
              <a:t>s role in creating these conditions in our schools? Are maximizing the potential for each of our students and building a nation of future nation builders? </a:t>
            </a:r>
          </a:p>
          <a:p>
            <a:pPr defTabSz="457200" eaLnBrk="1" hangingPunct="1">
              <a:spcBef>
                <a:spcPct val="0"/>
              </a:spcBef>
            </a:pPr>
            <a:endParaRPr lang="en-US" altLang="x-none">
              <a:ea typeface="MS PGothic" charset="-128"/>
            </a:endParaRPr>
          </a:p>
          <a:p>
            <a:pPr defTabSz="457200" eaLnBrk="1" hangingPunct="1">
              <a:spcBef>
                <a:spcPct val="0"/>
              </a:spcBef>
            </a:pPr>
            <a:r>
              <a:rPr lang="en-US" altLang="x-none">
                <a:ea typeface="MS PGothic" charset="-128"/>
              </a:rPr>
              <a:t>Dr Lyn Sharratt identifies the </a:t>
            </a:r>
            <a:r>
              <a:rPr lang="en-US" altLang="en-US">
                <a:ea typeface="MS PGothic" charset="-128"/>
              </a:rPr>
              <a:t>‘</a:t>
            </a:r>
            <a:r>
              <a:rPr lang="en-US" altLang="x-none">
                <a:ea typeface="MS PGothic" charset="-128"/>
              </a:rPr>
              <a:t>innovation mind set</a:t>
            </a:r>
            <a:r>
              <a:rPr lang="en-US" altLang="en-US">
                <a:ea typeface="MS PGothic" charset="-128"/>
              </a:rPr>
              <a:t>’</a:t>
            </a:r>
            <a:r>
              <a:rPr lang="en-US" altLang="x-none">
                <a:ea typeface="MS PGothic" charset="-128"/>
              </a:rPr>
              <a:t> and skills that stand out as common to all, best aligned with the demands of the workplace and what she calls an </a:t>
            </a:r>
            <a:r>
              <a:rPr lang="en-US" altLang="en-US">
                <a:ea typeface="MS PGothic" charset="-128"/>
              </a:rPr>
              <a:t>‘</a:t>
            </a:r>
            <a:r>
              <a:rPr lang="en-US" altLang="x-none">
                <a:ea typeface="MS PGothic" charset="-128"/>
              </a:rPr>
              <a:t>innovator</a:t>
            </a:r>
            <a:r>
              <a:rPr lang="en-US" altLang="en-US">
                <a:ea typeface="MS PGothic" charset="-128"/>
              </a:rPr>
              <a:t>’</a:t>
            </a:r>
            <a:r>
              <a:rPr lang="en-US" altLang="x-none">
                <a:ea typeface="MS PGothic" charset="-128"/>
              </a:rPr>
              <a:t>s mind-set</a:t>
            </a:r>
            <a:r>
              <a:rPr lang="en-US" altLang="en-US">
                <a:ea typeface="MS PGothic" charset="-128"/>
              </a:rPr>
              <a:t>’</a:t>
            </a:r>
            <a:r>
              <a:rPr lang="en-US" altLang="x-none">
                <a:ea typeface="MS PGothic" charset="-128"/>
              </a:rPr>
              <a:t> as being: critical thinking and problem-solving, creativity, curiosity and collaborative approaches. There is no doubt that it is the role of the school leader to set these </a:t>
            </a:r>
            <a:r>
              <a:rPr lang="en-US" altLang="en-US">
                <a:ea typeface="MS PGothic" charset="-128"/>
              </a:rPr>
              <a:t>‘</a:t>
            </a:r>
            <a:r>
              <a:rPr lang="en-US" altLang="x-none">
                <a:ea typeface="MS PGothic" charset="-128"/>
              </a:rPr>
              <a:t>new basics</a:t>
            </a:r>
            <a:r>
              <a:rPr lang="en-US" altLang="en-US">
                <a:ea typeface="MS PGothic" charset="-128"/>
              </a:rPr>
              <a:t>’</a:t>
            </a:r>
            <a:r>
              <a:rPr lang="en-US" altLang="x-none">
                <a:ea typeface="MS PGothic" charset="-128"/>
              </a:rPr>
              <a:t> as the priority for students.</a:t>
            </a:r>
          </a:p>
          <a:p>
            <a:pPr defTabSz="457200" eaLnBrk="1" hangingPunct="1">
              <a:spcBef>
                <a:spcPct val="0"/>
              </a:spcBef>
            </a:pPr>
            <a:endParaRPr lang="en-US" altLang="x-none">
              <a:ea typeface="MS PGothic" charset="-128"/>
            </a:endParaRPr>
          </a:p>
          <a:p>
            <a:pPr defTabSz="457200" eaLnBrk="1" hangingPunct="1">
              <a:spcBef>
                <a:spcPct val="0"/>
              </a:spcBef>
            </a:pPr>
            <a:r>
              <a:rPr lang="en-US" altLang="x-none">
                <a:ea typeface="MS PGothic" charset="-128"/>
              </a:rPr>
              <a:t>The above competencies delineate knowledge and skills that are applicable and transferable in different settings. Students today must be taught these skills in order to graduate as critical and creative thinkers, able to apply and transfer knowledge and be ready to work on collaborative teams. They will need to bring deeper learning through innovative thinking, creativity and entrepreneurial dispositions to their workplace. </a:t>
            </a:r>
          </a:p>
          <a:p>
            <a:pPr defTabSz="457200" eaLnBrk="1" hangingPunct="1">
              <a:spcBef>
                <a:spcPct val="0"/>
              </a:spcBef>
            </a:pPr>
            <a:endParaRPr lang="en-US" altLang="x-none">
              <a:ea typeface="MS PGothic" charset="-128"/>
            </a:endParaRPr>
          </a:p>
          <a:p>
            <a:pPr defTabSz="457200" eaLnBrk="1" hangingPunct="1">
              <a:spcBef>
                <a:spcPct val="0"/>
              </a:spcBef>
            </a:pPr>
            <a:endParaRPr lang="en-US" altLang="x-none">
              <a:ea typeface="MS PGothic"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5E4822D6-5CBE-D842-A4F1-115DF08E8239}" type="slidenum">
              <a:rPr lang="en-CA" altLang="x-none"/>
              <a:pPr/>
              <a:t>33</a:t>
            </a:fld>
            <a:endParaRPr lang="en-CA" altLang="x-non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CA" altLang="x-none">
                <a:ea typeface="MS PGothic" charset="-128"/>
              </a:rPr>
              <a:t>Sometimes as leaders we have to let our egos be set aside </a:t>
            </a:r>
            <a:r>
              <a:rPr lang="mr-IN" altLang="x-none">
                <a:ea typeface="MS PGothic" charset="-128"/>
              </a:rPr>
              <a:t>–</a:t>
            </a:r>
            <a:r>
              <a:rPr lang="en-CA" altLang="x-none">
                <a:ea typeface="MS PGothic" charset="-128"/>
              </a:rPr>
              <a:t> and our need for control </a:t>
            </a:r>
            <a:r>
              <a:rPr lang="mr-IN" altLang="x-none">
                <a:ea typeface="MS PGothic" charset="-128"/>
              </a:rPr>
              <a:t>–</a:t>
            </a:r>
            <a:r>
              <a:rPr lang="en-CA" altLang="x-none">
                <a:ea typeface="MS PGothic" charset="-128"/>
              </a:rPr>
              <a:t> to just have those ‘open to learning’ conversations. </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26ECE560-3096-584A-868E-E376299A9205}" type="slidenum">
              <a:rPr lang="en-CA" altLang="x-none"/>
              <a:pPr/>
              <a:t>34</a:t>
            </a:fld>
            <a:endParaRPr lang="en-CA" altLang="x-non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a:ea typeface="MS PGothic" charset="-128"/>
              </a:rPr>
              <a:t>Initially I want to support shared understandings around what people mean by terms such as </a:t>
            </a:r>
            <a:r>
              <a:rPr lang="en-CA" altLang="en-US">
                <a:ea typeface="MS PGothic" charset="-128"/>
              </a:rPr>
              <a:t>‘</a:t>
            </a:r>
            <a:r>
              <a:rPr lang="en-CA" altLang="x-none">
                <a:ea typeface="MS PGothic" charset="-128"/>
              </a:rPr>
              <a:t>effective</a:t>
            </a:r>
            <a:r>
              <a:rPr lang="en-CA" altLang="en-US">
                <a:ea typeface="MS PGothic" charset="-128"/>
              </a:rPr>
              <a:t>’</a:t>
            </a:r>
            <a:r>
              <a:rPr lang="en-CA" altLang="x-none">
                <a:ea typeface="MS PGothic" charset="-128"/>
              </a:rPr>
              <a:t> leadership. Schleicher from the 2015 OECD Backgrounder (International Summit on the Teaching Profession), promoting effective leadership refers to:</a:t>
            </a:r>
          </a:p>
          <a:p>
            <a:pPr eaLnBrk="1" hangingPunct="1">
              <a:spcBef>
                <a:spcPct val="0"/>
              </a:spcBef>
            </a:pPr>
            <a:endParaRPr lang="en-CA" altLang="x-none">
              <a:ea typeface="MS PGothic" charset="-128"/>
            </a:endParaRPr>
          </a:p>
          <a:p>
            <a:pPr eaLnBrk="1" hangingPunct="1">
              <a:spcBef>
                <a:spcPct val="0"/>
              </a:spcBef>
            </a:pPr>
            <a:r>
              <a:rPr lang="en-CA" altLang="en-US" i="1">
                <a:ea typeface="MS PGothic" charset="-128"/>
              </a:rPr>
              <a:t>“</a:t>
            </a:r>
            <a:r>
              <a:rPr lang="en-CA" altLang="x-none" i="1">
                <a:ea typeface="MS PGothic" charset="-128"/>
              </a:rPr>
              <a:t>Effective school leaders are those who can made evidence-informed decisions, provide the instructional leadership that teachers need to help all their students succeed in school, and create a collaborative school environment in which teachers take part in school.</a:t>
            </a:r>
            <a:r>
              <a:rPr lang="en-CA" altLang="en-US" i="1">
                <a:ea typeface="MS PGothic" charset="-128"/>
              </a:rPr>
              <a:t>”</a:t>
            </a:r>
            <a:endParaRPr lang="en-CA" altLang="x-none" i="1">
              <a:ea typeface="MS PGothic" charset="-128"/>
            </a:endParaRP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ACTIVITY OPTION PROMPT: TURN AND TALK</a:t>
            </a:r>
          </a:p>
          <a:p>
            <a:pPr eaLnBrk="1" hangingPunct="1">
              <a:spcBef>
                <a:spcPct val="0"/>
              </a:spcBef>
            </a:pPr>
            <a:r>
              <a:rPr lang="en-CA" altLang="x-none">
                <a:ea typeface="MS PGothic" charset="-128"/>
              </a:rPr>
              <a:t>---How do the leaders in your school demonstrate leadership? (What does effective leadership in your school mean, look like?)</a:t>
            </a:r>
          </a:p>
          <a:p>
            <a:pPr eaLnBrk="1" hangingPunct="1">
              <a:spcBef>
                <a:spcPct val="0"/>
              </a:spcBef>
            </a:pPr>
            <a:endParaRPr lang="en-CA" altLang="x-none">
              <a:ea typeface="MS PGothic" charset="-128"/>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6640860C-CCCD-0644-9349-B7E9F27AF611}" type="slidenum">
              <a:rPr lang="en-CA" altLang="x-none"/>
              <a:pPr/>
              <a:t>35</a:t>
            </a:fld>
            <a:endParaRPr lang="en-CA" altLang="x-non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i="1">
                <a:ea typeface="MS PGothic" charset="-128"/>
              </a:rPr>
              <a:t>If </a:t>
            </a:r>
            <a:r>
              <a:rPr lang="en-CA" altLang="en-US" i="1">
                <a:ea typeface="MS PGothic" charset="-128"/>
              </a:rPr>
              <a:t>“</a:t>
            </a:r>
            <a:r>
              <a:rPr lang="en-CA" altLang="x-none" i="1">
                <a:ea typeface="MS PGothic" charset="-128"/>
              </a:rPr>
              <a:t>improving the quality of school leadership is more important than improving the quality of a single teacher</a:t>
            </a:r>
            <a:r>
              <a:rPr lang="en-CA" altLang="en-US" i="1">
                <a:ea typeface="MS PGothic" charset="-128"/>
              </a:rPr>
              <a:t>’</a:t>
            </a:r>
            <a:r>
              <a:rPr lang="en-CA" altLang="x-none" i="1">
                <a:ea typeface="MS PGothic" charset="-128"/>
              </a:rPr>
              <a:t>s practice </a:t>
            </a:r>
            <a:r>
              <a:rPr lang="en-CA" altLang="en-US" i="1">
                <a:ea typeface="MS PGothic" charset="-128"/>
              </a:rPr>
              <a:t>“</a:t>
            </a:r>
            <a:r>
              <a:rPr lang="en-CA" altLang="ja-JP">
                <a:ea typeface="MS PGothic" charset="-128"/>
              </a:rPr>
              <a:t>, then…</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it is even more important to examine the critical role of school leadership – and what effective instructional practice and quality formation to fully support school and system leaders looks like...</a:t>
            </a: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In the recent OECD/2015 International Summit on the Teaching Profession this year, we are seeing a growing awareness world-wide about the pivotal role of school leadership:</a:t>
            </a:r>
          </a:p>
          <a:p>
            <a:pPr eaLnBrk="1" hangingPunct="1">
              <a:spcBef>
                <a:spcPct val="0"/>
              </a:spcBef>
            </a:pPr>
            <a:r>
              <a:rPr lang="en-CA" altLang="en-US">
                <a:ea typeface="MS PGothic" charset="-128"/>
              </a:rPr>
              <a:t>“</a:t>
            </a:r>
            <a:r>
              <a:rPr lang="en-CA" altLang="x-none">
                <a:ea typeface="MS PGothic" charset="-128"/>
              </a:rPr>
              <a:t>What schools need to meet these challenges are effective leaders who can make evidence-informed decisions, provide the instructional leadership that teachers need to help their students succeed in school, and create a collaborative school environment in which teachers take part in school decisions.</a:t>
            </a:r>
            <a:r>
              <a:rPr lang="en-CA" altLang="en-US">
                <a:ea typeface="MS PGothic" charset="-128"/>
              </a:rPr>
              <a:t>”</a:t>
            </a: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r>
              <a:rPr lang="en-CA" altLang="x-none">
                <a:ea typeface="MS PGothic" charset="-128"/>
              </a:rPr>
              <a:t>ACTIVITY OPTION: BUZZ GROUPS - THE IMPACT OF SCHOOL LEADERSHIP </a:t>
            </a:r>
          </a:p>
          <a:p>
            <a:pPr eaLnBrk="1" hangingPunct="1">
              <a:spcBef>
                <a:spcPct val="0"/>
              </a:spcBef>
            </a:pPr>
            <a:r>
              <a:rPr lang="en-CA" altLang="x-none">
                <a:ea typeface="MS PGothic" charset="-128"/>
              </a:rPr>
              <a:t>**AMY TO INTRODUCE ACTIVITY</a:t>
            </a:r>
          </a:p>
          <a:p>
            <a:pPr eaLnBrk="1" hangingPunct="1">
              <a:spcBef>
                <a:spcPct val="0"/>
              </a:spcBef>
            </a:pPr>
            <a:r>
              <a:rPr lang="en-CA" altLang="x-none">
                <a:ea typeface="MS PGothic" charset="-128"/>
              </a:rPr>
              <a:t>1/3 – Learning Environments</a:t>
            </a:r>
          </a:p>
          <a:p>
            <a:pPr eaLnBrk="1" hangingPunct="1">
              <a:spcBef>
                <a:spcPct val="0"/>
              </a:spcBef>
            </a:pPr>
            <a:r>
              <a:rPr lang="en-CA" altLang="x-none">
                <a:ea typeface="MS PGothic" charset="-128"/>
              </a:rPr>
              <a:t>1/3 – Confident Teachers (What does this look like in Peru?)</a:t>
            </a:r>
          </a:p>
          <a:p>
            <a:pPr eaLnBrk="1" hangingPunct="1">
              <a:spcBef>
                <a:spcPct val="0"/>
              </a:spcBef>
            </a:pPr>
            <a:r>
              <a:rPr lang="en-CA" altLang="x-none">
                <a:ea typeface="MS PGothic" charset="-128"/>
              </a:rPr>
              <a:t>1/3 – Effective School Leaders</a:t>
            </a: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a:p>
            <a:pPr eaLnBrk="1" hangingPunct="1">
              <a:spcBef>
                <a:spcPct val="0"/>
              </a:spcBef>
            </a:pPr>
            <a:endParaRPr lang="en-CA" altLang="x-none">
              <a:ea typeface="MS PGothic" charset="-128"/>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2250AC09-A589-1D41-9370-42C90AE6E2AA}" type="slidenum">
              <a:rPr lang="en-CA" altLang="x-none"/>
              <a:pPr/>
              <a:t>36</a:t>
            </a:fld>
            <a:endParaRPr lang="en-CA" altLang="x-non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Let</a:t>
            </a:r>
            <a:r>
              <a:rPr lang="en-US" altLang="en-US">
                <a:ea typeface="MS PGothic" charset="-128"/>
              </a:rPr>
              <a:t>’</a:t>
            </a:r>
            <a:r>
              <a:rPr lang="en-US" altLang="x-none">
                <a:ea typeface="MS PGothic" charset="-128"/>
              </a:rPr>
              <a:t>s look at some of these strategies in a little more detail.</a:t>
            </a:r>
          </a:p>
          <a:p>
            <a:pPr eaLnBrk="1" hangingPunct="1">
              <a:spcBef>
                <a:spcPct val="0"/>
              </a:spcBef>
            </a:pPr>
            <a:r>
              <a:rPr lang="en-US" altLang="x-none">
                <a:ea typeface="MS PGothic" charset="-128"/>
              </a:rPr>
              <a:t>Here is an example of a feedback log where the student self assesses, invites peer assessment, and the teacher comments on the feedback.</a:t>
            </a: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DB358320-EC36-FC43-8A15-582026F622BE}" type="slidenum">
              <a:rPr lang="en-CA" altLang="x-none"/>
              <a:pPr/>
              <a:t>37</a:t>
            </a:fld>
            <a:endParaRPr lang="en-CA" altLang="x-non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CA" altLang="x-none">
              <a:ea typeface="MS PGothic" charset="-128"/>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EF3EC9C7-257F-1D48-9709-293E7D9BB0DC}" type="slidenum">
              <a:rPr lang="en-CA" altLang="x-none"/>
              <a:pPr/>
              <a:t>38</a:t>
            </a:fld>
            <a:endParaRPr lang="en-CA"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normAutofit fontScale="92500" lnSpcReduction="20000"/>
          </a:bodyPr>
          <a:lstStyle/>
          <a:p>
            <a:r>
              <a:rPr lang="en-CA" dirty="0" smtClean="0">
                <a:latin typeface="Arial" panose="020B0604020202020204" pitchFamily="34" charset="0"/>
                <a:cs typeface="Arial" panose="020B0604020202020204" pitchFamily="34" charset="0"/>
              </a:rPr>
              <a:t>The rate is now at 86.5%. </a:t>
            </a:r>
            <a:r>
              <a:rPr lang="en-CA" dirty="0">
                <a:latin typeface="+mn-lt"/>
                <a:ea typeface="+mn-ea"/>
              </a:rPr>
              <a:t>In </a:t>
            </a:r>
            <a:r>
              <a:rPr lang="en-CA" dirty="0" smtClean="0">
                <a:latin typeface="+mn-lt"/>
                <a:ea typeface="+mn-ea"/>
              </a:rPr>
              <a:t>2015-16</a:t>
            </a:r>
            <a:r>
              <a:rPr lang="en-CA" baseline="0" dirty="0" smtClean="0">
                <a:latin typeface="+mn-lt"/>
                <a:ea typeface="+mn-ea"/>
              </a:rPr>
              <a:t> </a:t>
            </a:r>
            <a:r>
              <a:rPr lang="en-CA" dirty="0" smtClean="0">
                <a:latin typeface="+mn-lt"/>
                <a:ea typeface="+mn-ea"/>
              </a:rPr>
              <a:t>there </a:t>
            </a:r>
            <a:r>
              <a:rPr lang="en-CA" dirty="0">
                <a:latin typeface="+mn-lt"/>
                <a:ea typeface="+mn-ea"/>
              </a:rPr>
              <a:t>were approximately </a:t>
            </a:r>
            <a:r>
              <a:rPr lang="en-CA" dirty="0" smtClean="0">
                <a:latin typeface="+mn-lt"/>
                <a:ea typeface="+mn-ea"/>
              </a:rPr>
              <a:t>127,000 </a:t>
            </a:r>
            <a:r>
              <a:rPr lang="en-CA" dirty="0">
                <a:latin typeface="+mn-lt"/>
                <a:ea typeface="+mn-ea"/>
              </a:rPr>
              <a:t>graduates from the cohort of students who started grade 9 in </a:t>
            </a:r>
            <a:r>
              <a:rPr lang="en-CA" dirty="0" smtClean="0">
                <a:latin typeface="+mn-lt"/>
                <a:ea typeface="+mn-ea"/>
              </a:rPr>
              <a:t>2011-2012.</a:t>
            </a:r>
            <a:r>
              <a:rPr lang="en-CA" dirty="0">
                <a:latin typeface="+mn-lt"/>
                <a:ea typeface="+mn-ea"/>
              </a:rPr>
              <a:t>  This number also includes those students who graduated within four years.  </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r>
              <a:rPr lang="en-CA" dirty="0">
                <a:latin typeface="+mn-lt"/>
                <a:ea typeface="+mn-ea"/>
              </a:rPr>
              <a:t>Our target is 85% of Ontario students will graduate in 5 years which is up from the 68% graduation rate in 2003-04 when the government took office.  </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r>
              <a:rPr lang="en-CA" dirty="0" smtClean="0">
                <a:latin typeface="Arial" panose="020B0604020202020204" pitchFamily="34" charset="0"/>
                <a:cs typeface="Arial" panose="020B0604020202020204" pitchFamily="34" charset="0"/>
              </a:rPr>
              <a:t>In 2015-16</a:t>
            </a:r>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alone, approximately 27,500 additional students graduated than would have had the rate remained at the 2003-04 rate of 68%. This is a total of approximately 217,500 more students who have graduated since 2003-04 than would have if the Student Achievement Strategy were not in place. </a:t>
            </a:r>
          </a:p>
          <a:p>
            <a:pPr>
              <a:lnSpc>
                <a:spcPct val="70000"/>
              </a:lnSpc>
            </a:pPr>
            <a:endParaRPr lang="en-CA" dirty="0" smtClean="0">
              <a:latin typeface="Arial" panose="020B0604020202020204" pitchFamily="34" charset="0"/>
              <a:cs typeface="Arial" panose="020B0604020202020204" pitchFamily="34" charset="0"/>
            </a:endParaRPr>
          </a:p>
          <a:p>
            <a:pPr>
              <a:lnSpc>
                <a:spcPct val="70000"/>
              </a:lnSpc>
            </a:pPr>
            <a:r>
              <a:rPr lang="en-CA" baseline="0" dirty="0" smtClean="0">
                <a:latin typeface="Arial" panose="020B0604020202020204" pitchFamily="34" charset="0"/>
                <a:cs typeface="Arial" panose="020B0604020202020204" pitchFamily="34" charset="0"/>
              </a:rPr>
              <a:t>The province continues to publish each board’s grad rate. This will continue to draw attention to our efforts to help </a:t>
            </a:r>
            <a:r>
              <a:rPr lang="en-CA" baseline="0" smtClean="0">
                <a:latin typeface="Arial" panose="020B0604020202020204" pitchFamily="34" charset="0"/>
                <a:cs typeface="Arial" panose="020B0604020202020204" pitchFamily="34" charset="0"/>
              </a:rPr>
              <a:t>more students </a:t>
            </a:r>
            <a:r>
              <a:rPr lang="en-CA" baseline="0" dirty="0" smtClean="0">
                <a:latin typeface="Arial" panose="020B0604020202020204" pitchFamily="34" charset="0"/>
                <a:cs typeface="Arial" panose="020B0604020202020204" pitchFamily="34" charset="0"/>
              </a:rPr>
              <a:t>be successful.</a:t>
            </a:r>
            <a:endParaRPr lang="en-CA" dirty="0" smtClean="0">
              <a:latin typeface="Arial" panose="020B0604020202020204" pitchFamily="34" charset="0"/>
              <a:cs typeface="Arial" panose="020B0604020202020204" pitchFamily="34" charset="0"/>
            </a:endParaRPr>
          </a:p>
          <a:p>
            <a:pPr>
              <a:spcBef>
                <a:spcPct val="0"/>
              </a:spcBef>
            </a:pPr>
            <a:endParaRPr lang="en-CA" dirty="0" smtClean="0">
              <a:latin typeface="Arial" panose="020B0604020202020204" pitchFamily="34" charset="0"/>
              <a:cs typeface="Arial" panose="020B0604020202020204" pitchFamily="34" charset="0"/>
            </a:endParaRPr>
          </a:p>
          <a:p>
            <a:pPr>
              <a:spcBef>
                <a:spcPct val="0"/>
              </a:spcBef>
            </a:pPr>
            <a:r>
              <a:rPr lang="en-CA" dirty="0" smtClean="0">
                <a:latin typeface="Arial" panose="020B0604020202020204" pitchFamily="34" charset="0"/>
                <a:cs typeface="Arial" panose="020B0604020202020204" pitchFamily="34" charset="0"/>
              </a:rPr>
              <a:t>This significant success allows us to think now more deeply about what successfully completing secondary school should give our students…</a:t>
            </a:r>
          </a:p>
          <a:p>
            <a:pPr marL="171416" indent="-171416">
              <a:buFont typeface="Arial" panose="020B0604020202020204" pitchFamily="34" charset="0"/>
              <a:buChar char="•"/>
            </a:pPr>
            <a:r>
              <a:rPr lang="en-CA" dirty="0">
                <a:latin typeface="Arial" charset="0"/>
                <a:ea typeface="ＭＳ Ｐゴシック" charset="0"/>
                <a:cs typeface="ＭＳ Ｐゴシック" charset="0"/>
              </a:rPr>
              <a:t>An Ontario Secondary School Diploma, </a:t>
            </a:r>
          </a:p>
          <a:p>
            <a:pPr marL="171416" indent="-171416">
              <a:buFont typeface="Arial" panose="020B0604020202020204" pitchFamily="34" charset="0"/>
              <a:buChar char="•"/>
            </a:pPr>
            <a:r>
              <a:rPr lang="en-CA" dirty="0">
                <a:latin typeface="Arial" charset="0"/>
                <a:ea typeface="ＭＳ Ｐゴシック" charset="0"/>
                <a:cs typeface="ＭＳ Ｐゴシック" charset="0"/>
              </a:rPr>
              <a:t>An entry qualification for post-secondary learning, the workplace, or </a:t>
            </a:r>
            <a:r>
              <a:rPr lang="en-CA" dirty="0" smtClean="0">
                <a:latin typeface="Arial" charset="0"/>
                <a:ea typeface="ＭＳ Ｐゴシック" charset="0"/>
                <a:cs typeface="ＭＳ Ｐゴシック" charset="0"/>
              </a:rPr>
              <a:t>apprenticeship</a:t>
            </a:r>
            <a:endParaRPr lang="en-CA" dirty="0" smtClean="0">
              <a:latin typeface="Arial" panose="020B0604020202020204" pitchFamily="34" charset="0"/>
              <a:cs typeface="Arial" panose="020B0604020202020204" pitchFamily="34" charset="0"/>
            </a:endParaRPr>
          </a:p>
          <a:p>
            <a:pPr marL="171416" indent="-171416">
              <a:spcBef>
                <a:spcPct val="0"/>
              </a:spcBef>
              <a:buFont typeface="Arial" panose="020B0604020202020204" pitchFamily="34" charset="0"/>
              <a:buChar char="•"/>
            </a:pPr>
            <a:r>
              <a:rPr lang="en-CA" dirty="0" smtClean="0">
                <a:latin typeface="Arial" panose="020B0604020202020204" pitchFamily="34" charset="0"/>
                <a:cs typeface="Arial" panose="020B0604020202020204" pitchFamily="34" charset="0"/>
              </a:rPr>
              <a:t>Preparation for a successful life</a:t>
            </a:r>
          </a:p>
          <a:p>
            <a:pPr marL="171416" indent="-171416">
              <a:spcBef>
                <a:spcPct val="0"/>
              </a:spcBef>
              <a:buFont typeface="Arial" panose="020B0604020202020204" pitchFamily="34" charset="0"/>
              <a:buChar char="•"/>
            </a:pPr>
            <a:r>
              <a:rPr lang="en-CA" dirty="0" smtClean="0">
                <a:latin typeface="Arial" panose="020B0604020202020204" pitchFamily="34" charset="0"/>
                <a:cs typeface="Arial" panose="020B0604020202020204" pitchFamily="34" charset="0"/>
              </a:rPr>
              <a:t>A means by which to clarify their interests, goals, assets / strengths, and ability to learn</a:t>
            </a:r>
          </a:p>
          <a:p>
            <a:pPr marL="171416" indent="-171416">
              <a:spcBef>
                <a:spcPct val="0"/>
              </a:spcBef>
              <a:buFont typeface="Arial" panose="020B0604020202020204" pitchFamily="34" charset="0"/>
              <a:buChar char="•"/>
            </a:pPr>
            <a:r>
              <a:rPr lang="en-CA" dirty="0" smtClean="0">
                <a:latin typeface="Arial" panose="020B0604020202020204" pitchFamily="34" charset="0"/>
                <a:cs typeface="Arial" panose="020B0604020202020204" pitchFamily="34" charset="0"/>
              </a:rPr>
              <a:t>A means</a:t>
            </a:r>
            <a:r>
              <a:rPr lang="en-CA" baseline="0" dirty="0" smtClean="0">
                <a:latin typeface="Arial" panose="020B0604020202020204" pitchFamily="34" charset="0"/>
                <a:cs typeface="Arial" panose="020B0604020202020204" pitchFamily="34" charset="0"/>
              </a:rPr>
              <a:t> to develop g</a:t>
            </a:r>
            <a:r>
              <a:rPr lang="en-CA" dirty="0" smtClean="0">
                <a:latin typeface="Arial" panose="020B0604020202020204" pitchFamily="34" charset="0"/>
                <a:cs typeface="Arial" panose="020B0604020202020204" pitchFamily="34" charset="0"/>
              </a:rPr>
              <a:t>ood character and judgement</a:t>
            </a:r>
          </a:p>
          <a:p>
            <a:pPr marL="171416" indent="-171416">
              <a:spcBef>
                <a:spcPct val="0"/>
              </a:spcBef>
              <a:buFont typeface="Arial" panose="020B0604020202020204" pitchFamily="34" charset="0"/>
              <a:buChar char="•"/>
            </a:pPr>
            <a:r>
              <a:rPr lang="en-CA" dirty="0" smtClean="0">
                <a:latin typeface="Arial" panose="020B0604020202020204" pitchFamily="34" charset="0"/>
                <a:cs typeface="Arial" panose="020B0604020202020204" pitchFamily="34" charset="0"/>
              </a:rPr>
              <a:t>and</a:t>
            </a:r>
            <a:r>
              <a:rPr lang="en-CA" baseline="0" dirty="0" smtClean="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innovating,</a:t>
            </a:r>
            <a:r>
              <a:rPr lang="en-CA" baseline="0" dirty="0" smtClean="0">
                <a:latin typeface="Arial" panose="020B0604020202020204" pitchFamily="34" charset="0"/>
                <a:cs typeface="Arial" panose="020B0604020202020204" pitchFamily="34" charset="0"/>
              </a:rPr>
              <a:t> creative and</a:t>
            </a:r>
            <a:r>
              <a:rPr lang="en-CA" dirty="0" smtClean="0">
                <a:latin typeface="Arial" panose="020B0604020202020204" pitchFamily="34" charset="0"/>
                <a:cs typeface="Arial" panose="020B0604020202020204" pitchFamily="34" charset="0"/>
              </a:rPr>
              <a:t> </a:t>
            </a:r>
            <a:r>
              <a:rPr lang="ja-JP" altLang="en-CA"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entrepreneurial</a:t>
            </a:r>
            <a:r>
              <a:rPr lang="ja-JP" altLang="en-CA" dirty="0" smtClean="0">
                <a:latin typeface="Arial" panose="020B0604020202020204" pitchFamily="34" charset="0"/>
                <a:cs typeface="Arial" panose="020B0604020202020204" pitchFamily="34" charset="0"/>
              </a:rPr>
              <a:t>”</a:t>
            </a:r>
            <a:r>
              <a:rPr lang="en-CA" dirty="0" smtClean="0">
                <a:latin typeface="Arial" panose="020B0604020202020204" pitchFamily="34" charset="0"/>
                <a:cs typeface="Arial" panose="020B0604020202020204" pitchFamily="34" charset="0"/>
              </a:rPr>
              <a:t> orientation (in full, not just business) (ie. a predisposition to action)</a:t>
            </a:r>
          </a:p>
          <a:p>
            <a:pPr>
              <a:spcBef>
                <a:spcPct val="0"/>
              </a:spcBef>
              <a:buFontTx/>
              <a:buChar char="•"/>
            </a:pPr>
            <a:endParaRPr lang="en-CA" dirty="0" smtClean="0">
              <a:latin typeface="Arial" panose="020B0604020202020204" pitchFamily="34" charset="0"/>
              <a:cs typeface="Arial" panose="020B0604020202020204" pitchFamily="34" charset="0"/>
            </a:endParaRPr>
          </a:p>
          <a:p>
            <a:pPr>
              <a:spcBef>
                <a:spcPct val="0"/>
              </a:spcBef>
              <a:buFontTx/>
              <a:buNone/>
            </a:pPr>
            <a:r>
              <a:rPr lang="en-CA" dirty="0" smtClean="0">
                <a:latin typeface="Arial" panose="020B0604020202020204" pitchFamily="34" charset="0"/>
                <a:cs typeface="Arial" panose="020B0604020202020204" pitchFamily="34" charset="0"/>
              </a:rPr>
              <a:t>And let’s not forget that there are students for whom preparation for independent living is a pursuit of equal value in our system.</a:t>
            </a:r>
            <a:endParaRPr lang="en-CA" dirty="0" smtClean="0"/>
          </a:p>
        </p:txBody>
      </p:sp>
      <p:sp>
        <p:nvSpPr>
          <p:cNvPr id="68612" name="Slide Number Placeholder 3"/>
          <p:cNvSpPr>
            <a:spLocks noGrp="1"/>
          </p:cNvSpPr>
          <p:nvPr>
            <p:ph type="sldNum" sz="quarter" idx="5"/>
          </p:nvPr>
        </p:nvSpPr>
        <p:spPr>
          <a:noFill/>
        </p:spPr>
        <p:txBody>
          <a:bodyPr/>
          <a:lstStyle>
            <a:lvl1pPr defTabSz="936332" eaLnBrk="0" hangingPunct="0">
              <a:defRPr>
                <a:solidFill>
                  <a:schemeClr val="tx1"/>
                </a:solidFill>
                <a:latin typeface="Arial" charset="0"/>
              </a:defRPr>
            </a:lvl1pPr>
            <a:lvl2pPr marL="742716" indent="-285660" defTabSz="936332" eaLnBrk="0" hangingPunct="0">
              <a:defRPr>
                <a:solidFill>
                  <a:schemeClr val="tx1"/>
                </a:solidFill>
                <a:latin typeface="Arial" charset="0"/>
              </a:defRPr>
            </a:lvl2pPr>
            <a:lvl3pPr marL="1142642" indent="-228528" defTabSz="936332" eaLnBrk="0" hangingPunct="0">
              <a:defRPr>
                <a:solidFill>
                  <a:schemeClr val="tx1"/>
                </a:solidFill>
                <a:latin typeface="Arial" charset="0"/>
              </a:defRPr>
            </a:lvl3pPr>
            <a:lvl4pPr marL="1599696" indent="-228528" defTabSz="936332" eaLnBrk="0" hangingPunct="0">
              <a:defRPr>
                <a:solidFill>
                  <a:schemeClr val="tx1"/>
                </a:solidFill>
                <a:latin typeface="Arial" charset="0"/>
              </a:defRPr>
            </a:lvl4pPr>
            <a:lvl5pPr marL="2056756" indent="-228528" defTabSz="936332" eaLnBrk="0" hangingPunct="0">
              <a:defRPr>
                <a:solidFill>
                  <a:schemeClr val="tx1"/>
                </a:solidFill>
                <a:latin typeface="Arial" charset="0"/>
              </a:defRPr>
            </a:lvl5pPr>
            <a:lvl6pPr marL="2513810" indent="-228528" algn="ctr" defTabSz="936332" eaLnBrk="0" fontAlgn="base" hangingPunct="0">
              <a:spcBef>
                <a:spcPct val="0"/>
              </a:spcBef>
              <a:spcAft>
                <a:spcPct val="0"/>
              </a:spcAft>
              <a:defRPr>
                <a:solidFill>
                  <a:schemeClr val="tx1"/>
                </a:solidFill>
                <a:latin typeface="Arial" charset="0"/>
              </a:defRPr>
            </a:lvl6pPr>
            <a:lvl7pPr marL="2970868" indent="-228528" algn="ctr" defTabSz="936332" eaLnBrk="0" fontAlgn="base" hangingPunct="0">
              <a:spcBef>
                <a:spcPct val="0"/>
              </a:spcBef>
              <a:spcAft>
                <a:spcPct val="0"/>
              </a:spcAft>
              <a:defRPr>
                <a:solidFill>
                  <a:schemeClr val="tx1"/>
                </a:solidFill>
                <a:latin typeface="Arial" charset="0"/>
              </a:defRPr>
            </a:lvl7pPr>
            <a:lvl8pPr marL="3427924" indent="-228528" algn="ctr" defTabSz="936332" eaLnBrk="0" fontAlgn="base" hangingPunct="0">
              <a:spcBef>
                <a:spcPct val="0"/>
              </a:spcBef>
              <a:spcAft>
                <a:spcPct val="0"/>
              </a:spcAft>
              <a:defRPr>
                <a:solidFill>
                  <a:schemeClr val="tx1"/>
                </a:solidFill>
                <a:latin typeface="Arial" charset="0"/>
              </a:defRPr>
            </a:lvl8pPr>
            <a:lvl9pPr marL="3884981" indent="-228528" algn="ctr" defTabSz="936332" eaLnBrk="0" fontAlgn="base" hangingPunct="0">
              <a:spcBef>
                <a:spcPct val="0"/>
              </a:spcBef>
              <a:spcAft>
                <a:spcPct val="0"/>
              </a:spcAft>
              <a:defRPr>
                <a:solidFill>
                  <a:schemeClr val="tx1"/>
                </a:solidFill>
                <a:latin typeface="Arial" charset="0"/>
              </a:defRPr>
            </a:lvl9pPr>
          </a:lstStyle>
          <a:p>
            <a:pPr eaLnBrk="1" hangingPunct="1"/>
            <a:fld id="{F29F5787-6B3C-4451-A6FF-43789F36F910}" type="slidenum">
              <a:rPr lang="en-US">
                <a:solidFill>
                  <a:prstClr val="black"/>
                </a:solidFill>
              </a:rPr>
              <a:pPr eaLnBrk="1" hangingPunct="1"/>
              <a:t>4</a:t>
            </a:fld>
            <a:endParaRPr lang="en-US" dirty="0">
              <a:solidFill>
                <a:prstClr val="black"/>
              </a:solidFill>
            </a:endParaRPr>
          </a:p>
        </p:txBody>
      </p:sp>
    </p:spTree>
    <p:extLst>
      <p:ext uri="{BB962C8B-B14F-4D97-AF65-F5344CB8AC3E}">
        <p14:creationId xmlns:p14="http://schemas.microsoft.com/office/powerpoint/2010/main" val="1768981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In Ontario we are blessed to have so many internationally recognized leaders and researcher who help us maintain the momentum and focus on continuous improvement. While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MS PGothic" charset="-128"/>
              </a:defRPr>
            </a:lvl1pPr>
            <a:lvl2pPr marL="742950" indent="-285750">
              <a:spcBef>
                <a:spcPct val="30000"/>
              </a:spcBef>
              <a:defRPr sz="1200">
                <a:solidFill>
                  <a:schemeClr val="tx1"/>
                </a:solidFill>
                <a:latin typeface="Calibri" charset="0"/>
                <a:ea typeface="MS PGothic" charset="-128"/>
              </a:defRPr>
            </a:lvl2pPr>
            <a:lvl3pPr marL="1143000" indent="-228600">
              <a:spcBef>
                <a:spcPct val="30000"/>
              </a:spcBef>
              <a:defRPr sz="1200">
                <a:solidFill>
                  <a:schemeClr val="tx1"/>
                </a:solidFill>
                <a:latin typeface="Calibri" charset="0"/>
                <a:ea typeface="MS PGothic" charset="-128"/>
              </a:defRPr>
            </a:lvl3pPr>
            <a:lvl4pPr marL="1600200" indent="-228600">
              <a:spcBef>
                <a:spcPct val="30000"/>
              </a:spcBef>
              <a:defRPr sz="1200">
                <a:solidFill>
                  <a:schemeClr val="tx1"/>
                </a:solidFill>
                <a:latin typeface="Calibri" charset="0"/>
                <a:ea typeface="MS PGothic" charset="-128"/>
              </a:defRPr>
            </a:lvl4pPr>
            <a:lvl5pPr marL="2057400" indent="-228600">
              <a:spcBef>
                <a:spcPct val="30000"/>
              </a:spcBef>
              <a:defRPr sz="1200">
                <a:solidFill>
                  <a:schemeClr val="tx1"/>
                </a:solidFill>
                <a:latin typeface="Calibri" charset="0"/>
                <a:ea typeface="MS PGothic" charset="-128"/>
              </a:defRPr>
            </a:lvl5pPr>
            <a:lvl6pPr marL="2514600" indent="-228600" eaLnBrk="0" fontAlgn="base" hangingPunct="0">
              <a:spcBef>
                <a:spcPct val="30000"/>
              </a:spcBef>
              <a:spcAft>
                <a:spcPct val="0"/>
              </a:spcAft>
              <a:defRPr sz="1200">
                <a:solidFill>
                  <a:schemeClr val="tx1"/>
                </a:solidFill>
                <a:latin typeface="Calibri" charset="0"/>
                <a:ea typeface="MS PGothic" charset="-128"/>
              </a:defRPr>
            </a:lvl6pPr>
            <a:lvl7pPr marL="2971800" indent="-228600" eaLnBrk="0" fontAlgn="base" hangingPunct="0">
              <a:spcBef>
                <a:spcPct val="30000"/>
              </a:spcBef>
              <a:spcAft>
                <a:spcPct val="0"/>
              </a:spcAft>
              <a:defRPr sz="1200">
                <a:solidFill>
                  <a:schemeClr val="tx1"/>
                </a:solidFill>
                <a:latin typeface="Calibri" charset="0"/>
                <a:ea typeface="MS PGothic" charset="-128"/>
              </a:defRPr>
            </a:lvl7pPr>
            <a:lvl8pPr marL="3429000" indent="-228600" eaLnBrk="0" fontAlgn="base" hangingPunct="0">
              <a:spcBef>
                <a:spcPct val="30000"/>
              </a:spcBef>
              <a:spcAft>
                <a:spcPct val="0"/>
              </a:spcAft>
              <a:defRPr sz="1200">
                <a:solidFill>
                  <a:schemeClr val="tx1"/>
                </a:solidFill>
                <a:latin typeface="Calibri" charset="0"/>
                <a:ea typeface="MS PGothic" charset="-128"/>
              </a:defRPr>
            </a:lvl8pPr>
            <a:lvl9pPr marL="3886200" indent="-228600" eaLnBrk="0" fontAlgn="base" hangingPunct="0">
              <a:spcBef>
                <a:spcPct val="30000"/>
              </a:spcBef>
              <a:spcAft>
                <a:spcPct val="0"/>
              </a:spcAft>
              <a:defRPr sz="1200">
                <a:solidFill>
                  <a:schemeClr val="tx1"/>
                </a:solidFill>
                <a:latin typeface="Calibri" charset="0"/>
                <a:ea typeface="MS PGothic" charset="-128"/>
              </a:defRPr>
            </a:lvl9pPr>
          </a:lstStyle>
          <a:p>
            <a:pPr>
              <a:spcBef>
                <a:spcPct val="0"/>
              </a:spcBef>
            </a:pPr>
            <a:fld id="{094A4DC8-F52E-0343-916A-57C9E6628BB9}" type="slidenum">
              <a:rPr lang="en-US" altLang="x-none">
                <a:ea typeface="ＭＳ Ｐゴシック" charset="-128"/>
              </a:rPr>
              <a:pPr>
                <a:spcBef>
                  <a:spcPct val="0"/>
                </a:spcBef>
              </a:pPr>
              <a:t>5</a:t>
            </a:fld>
            <a:endParaRPr lang="en-US" altLang="x-none">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Hopefully you will recognize that leaders are everywhere in your organization. Some have a title that identifies them as a leader, while many are people you work with who influence others and are role models – and the challenge is to ensure that their influence supports the goals that are valued by the system. We need to put the fun back into learning and leading and share our joy of watching students grow and learn and appreciate the excitement in the times in which we are living. It is not easy with all of the pressures we are now sensing, but with the sense of shared learning the pressure dissipates.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95694FA9-9411-F64D-B0BB-78CBBB9EE552}" type="slidenum">
              <a:rPr lang="en-CA" altLang="x-none"/>
              <a:pPr/>
              <a:t>6</a:t>
            </a:fld>
            <a:endParaRPr lang="en-CA"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x-none">
                <a:ea typeface="MS PGothic" charset="-128"/>
              </a:rPr>
              <a:t>Here are the key levers we use to leverage success across our system.  I</a:t>
            </a:r>
            <a:r>
              <a:rPr lang="ja-JP" altLang="en-CA">
                <a:ea typeface="MS PGothic" charset="-128"/>
              </a:rPr>
              <a:t>’</a:t>
            </a:r>
            <a:r>
              <a:rPr lang="en-CA" altLang="ja-JP">
                <a:ea typeface="MS PGothic" charset="-128"/>
              </a:rPr>
              <a:t>ll elaborate a bit on each of these….</a:t>
            </a:r>
            <a:endParaRPr lang="en-CA" altLang="x-none">
              <a:ea typeface="MS PGothic"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7A80CF76-4E26-8341-B282-7ECF51742531}" type="slidenum">
              <a:rPr lang="en-CA" altLang="x-none"/>
              <a:pPr/>
              <a:t>7</a:t>
            </a:fld>
            <a:endParaRPr lang="en-CA"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CA" altLang="x-none" dirty="0">
              <a:ea typeface="MS PGothic" charset="-128"/>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8C0002B9-79E5-E049-9E31-24F901E32458}" type="slidenum">
              <a:rPr lang="en-CA" altLang="x-none"/>
              <a:pPr/>
              <a:t>8</a:t>
            </a:fld>
            <a:endParaRPr lang="en-CA" altLang="x-none"/>
          </a:p>
        </p:txBody>
      </p:sp>
    </p:spTree>
    <p:extLst>
      <p:ext uri="{BB962C8B-B14F-4D97-AF65-F5344CB8AC3E}">
        <p14:creationId xmlns:p14="http://schemas.microsoft.com/office/powerpoint/2010/main" val="65572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x-none">
                <a:ea typeface="MS PGothic" charset="-128"/>
              </a:rPr>
              <a:t>One simple message – the more aligned and coherent the work at each level – the more progress will be made.</a:t>
            </a:r>
          </a:p>
          <a:p>
            <a:pPr eaLnBrk="1" hangingPunct="1">
              <a:spcBef>
                <a:spcPct val="0"/>
              </a:spcBef>
            </a:pPr>
            <a:r>
              <a:rPr lang="en-US" altLang="x-none">
                <a:ea typeface="MS PGothic" charset="-128"/>
              </a:rPr>
              <a:t>Equilateral triangle</a:t>
            </a:r>
          </a:p>
          <a:p>
            <a:pPr eaLnBrk="1" hangingPunct="1">
              <a:spcBef>
                <a:spcPct val="0"/>
              </a:spcBef>
            </a:pPr>
            <a:endParaRPr lang="en-US" altLang="x-none">
              <a:ea typeface="MS PGothic" charset="-128"/>
            </a:endParaRPr>
          </a:p>
          <a:p>
            <a:pPr lvl="1" eaLnBrk="1" hangingPunct="1">
              <a:spcBef>
                <a:spcPct val="0"/>
              </a:spcBef>
            </a:pPr>
            <a:endParaRPr lang="en-US" altLang="x-none">
              <a:ea typeface="MS PGothic" charset="-128"/>
            </a:endParaRPr>
          </a:p>
          <a:p>
            <a:pPr eaLnBrk="1" hangingPunct="1">
              <a:spcBef>
                <a:spcPct val="0"/>
              </a:spcBef>
            </a:pPr>
            <a:endParaRPr lang="en-CA" altLang="x-none">
              <a:ea typeface="MS PGothic" charset="-128"/>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fld id="{4A2C90DC-C338-1349-B6EA-6940DC3F87BF}" type="slidenum">
              <a:rPr lang="en-CA" altLang="x-none"/>
              <a:pPr/>
              <a:t>9</a:t>
            </a:fld>
            <a:endParaRPr lang="en-CA"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3C678B-4E1F-8D42-8DA1-94A282C82EDB}" type="datetimeFigureOut">
              <a:rPr lang="en-US" altLang="x-none"/>
              <a:pPr>
                <a:defRPr/>
              </a:pPr>
              <a:t>7/08/17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C523C4-F27A-9143-AC66-CD4713231C86}" type="slidenum">
              <a:rPr lang="en-US" altLang="x-none"/>
              <a:pPr>
                <a:defRPr/>
              </a:pPr>
              <a:t>‹#›</a:t>
            </a:fld>
            <a:endParaRPr lang="en-US" altLang="x-none"/>
          </a:p>
        </p:txBody>
      </p:sp>
    </p:spTree>
    <p:extLst>
      <p:ext uri="{BB962C8B-B14F-4D97-AF65-F5344CB8AC3E}">
        <p14:creationId xmlns:p14="http://schemas.microsoft.com/office/powerpoint/2010/main" val="4641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9355DC88-92BB-6549-A37D-95ECF613C26C}" type="datetimeFigureOut">
              <a:rPr lang="en-US" altLang="x-none"/>
              <a:pPr>
                <a:defRPr/>
              </a:pPr>
              <a:t>7/08/17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9693E-21E4-B84B-A23C-978452AB8E7E}" type="slidenum">
              <a:rPr lang="en-US" altLang="x-none"/>
              <a:pPr>
                <a:defRPr/>
              </a:pPr>
              <a:t>‹#›</a:t>
            </a:fld>
            <a:endParaRPr lang="en-US" altLang="x-none"/>
          </a:p>
        </p:txBody>
      </p:sp>
    </p:spTree>
    <p:extLst>
      <p:ext uri="{BB962C8B-B14F-4D97-AF65-F5344CB8AC3E}">
        <p14:creationId xmlns:p14="http://schemas.microsoft.com/office/powerpoint/2010/main" val="76531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09785794-142D-104F-A966-ECEE1575CBC9}" type="datetimeFigureOut">
              <a:rPr lang="en-US" altLang="x-none"/>
              <a:pPr>
                <a:defRPr/>
              </a:pPr>
              <a:t>7/08/17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2911E-6D26-BA44-B01A-88BD6645196A}" type="slidenum">
              <a:rPr lang="en-US" altLang="x-none"/>
              <a:pPr>
                <a:defRPr/>
              </a:pPr>
              <a:t>‹#›</a:t>
            </a:fld>
            <a:endParaRPr lang="en-US" altLang="x-none"/>
          </a:p>
        </p:txBody>
      </p:sp>
    </p:spTree>
    <p:extLst>
      <p:ext uri="{BB962C8B-B14F-4D97-AF65-F5344CB8AC3E}">
        <p14:creationId xmlns:p14="http://schemas.microsoft.com/office/powerpoint/2010/main" val="140013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pPr>
              <a:defRPr/>
            </a:pPr>
            <a:fld id="{DDC20E38-6743-6A4C-99A4-65478A6CB60C}" type="datetimeFigureOut">
              <a:rPr lang="en-US" altLang="x-none"/>
              <a:pPr>
                <a:defRPr/>
              </a:pPr>
              <a:t>7/08/17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C15938-19AF-9748-B13D-1034FC1F5DCB}" type="slidenum">
              <a:rPr lang="en-US" altLang="x-none"/>
              <a:pPr>
                <a:defRPr/>
              </a:pPr>
              <a:t>‹#›</a:t>
            </a:fld>
            <a:endParaRPr lang="en-US" altLang="x-none"/>
          </a:p>
        </p:txBody>
      </p:sp>
    </p:spTree>
    <p:extLst>
      <p:ext uri="{BB962C8B-B14F-4D97-AF65-F5344CB8AC3E}">
        <p14:creationId xmlns:p14="http://schemas.microsoft.com/office/powerpoint/2010/main" val="61003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lvl1pPr>
              <a:defRPr/>
            </a:lvl1pPr>
          </a:lstStyle>
          <a:p>
            <a:pPr>
              <a:defRPr/>
            </a:pPr>
            <a:fld id="{A70C0FE4-E9D6-5F46-BDDA-5E167952174B}" type="datetimeFigureOut">
              <a:rPr lang="en-US" altLang="x-none"/>
              <a:pPr>
                <a:defRPr/>
              </a:pPr>
              <a:t>7/08/17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9FD7FB-81FC-A340-9871-2EB77B709D1F}" type="slidenum">
              <a:rPr lang="en-US" altLang="x-none"/>
              <a:pPr>
                <a:defRPr/>
              </a:pPr>
              <a:t>‹#›</a:t>
            </a:fld>
            <a:endParaRPr lang="en-US" altLang="x-none"/>
          </a:p>
        </p:txBody>
      </p:sp>
    </p:spTree>
    <p:extLst>
      <p:ext uri="{BB962C8B-B14F-4D97-AF65-F5344CB8AC3E}">
        <p14:creationId xmlns:p14="http://schemas.microsoft.com/office/powerpoint/2010/main" val="84590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3"/>
          <p:cNvSpPr>
            <a:spLocks noGrp="1"/>
          </p:cNvSpPr>
          <p:nvPr>
            <p:ph type="dt" sz="half" idx="10"/>
          </p:nvPr>
        </p:nvSpPr>
        <p:spPr/>
        <p:txBody>
          <a:bodyPr/>
          <a:lstStyle>
            <a:lvl1pPr>
              <a:defRPr/>
            </a:lvl1pPr>
          </a:lstStyle>
          <a:p>
            <a:pPr>
              <a:defRPr/>
            </a:pPr>
            <a:fld id="{43D459B2-3AD0-AE4F-87EC-BDDFDC8D7AB6}" type="datetimeFigureOut">
              <a:rPr lang="en-US" altLang="x-none"/>
              <a:pPr>
                <a:defRPr/>
              </a:pPr>
              <a:t>7/08/17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CFA963-8AF3-DA44-921E-73FE4AFE6E48}" type="slidenum">
              <a:rPr lang="en-US" altLang="x-none"/>
              <a:pPr>
                <a:defRPr/>
              </a:pPr>
              <a:t>‹#›</a:t>
            </a:fld>
            <a:endParaRPr lang="en-US" altLang="x-none"/>
          </a:p>
        </p:txBody>
      </p:sp>
    </p:spTree>
    <p:extLst>
      <p:ext uri="{BB962C8B-B14F-4D97-AF65-F5344CB8AC3E}">
        <p14:creationId xmlns:p14="http://schemas.microsoft.com/office/powerpoint/2010/main" val="76154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0"/>
          </p:nvPr>
        </p:nvSpPr>
        <p:spPr/>
        <p:txBody>
          <a:bodyPr/>
          <a:lstStyle>
            <a:lvl1pPr>
              <a:defRPr/>
            </a:lvl1pPr>
          </a:lstStyle>
          <a:p>
            <a:pPr>
              <a:defRPr/>
            </a:pPr>
            <a:fld id="{14DFE471-AB8B-AD41-9FB4-09D2D94F8C4A}" type="datetimeFigureOut">
              <a:rPr lang="en-US" altLang="x-none"/>
              <a:pPr>
                <a:defRPr/>
              </a:pPr>
              <a:t>7/08/17</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A917D3-181B-A34A-AC48-A696AC040122}" type="slidenum">
              <a:rPr lang="en-US" altLang="x-none"/>
              <a:pPr>
                <a:defRPr/>
              </a:pPr>
              <a:t>‹#›</a:t>
            </a:fld>
            <a:endParaRPr lang="en-US" altLang="x-none"/>
          </a:p>
        </p:txBody>
      </p:sp>
    </p:spTree>
    <p:extLst>
      <p:ext uri="{BB962C8B-B14F-4D97-AF65-F5344CB8AC3E}">
        <p14:creationId xmlns:p14="http://schemas.microsoft.com/office/powerpoint/2010/main" val="21832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3F2223-EB4E-544B-A44B-DA67178ADECD}" type="datetimeFigureOut">
              <a:rPr lang="en-US" altLang="x-none"/>
              <a:pPr>
                <a:defRPr/>
              </a:pPr>
              <a:t>7/08/17</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35D5CE-4DF5-3245-B6C6-DEBDA55DE2D7}" type="slidenum">
              <a:rPr lang="en-US" altLang="x-none"/>
              <a:pPr>
                <a:defRPr/>
              </a:pPr>
              <a:t>‹#›</a:t>
            </a:fld>
            <a:endParaRPr lang="en-US" altLang="x-none"/>
          </a:p>
        </p:txBody>
      </p:sp>
    </p:spTree>
    <p:extLst>
      <p:ext uri="{BB962C8B-B14F-4D97-AF65-F5344CB8AC3E}">
        <p14:creationId xmlns:p14="http://schemas.microsoft.com/office/powerpoint/2010/main" val="154019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09E690-EC14-5741-AC6D-84CFFA7C64E9}" type="datetimeFigureOut">
              <a:rPr lang="en-US" altLang="x-none"/>
              <a:pPr>
                <a:defRPr/>
              </a:pPr>
              <a:t>7/08/17</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E7E304-B9D8-524B-8E68-6D7089858BD2}" type="slidenum">
              <a:rPr lang="en-US" altLang="x-none"/>
              <a:pPr>
                <a:defRPr/>
              </a:pPr>
              <a:t>‹#›</a:t>
            </a:fld>
            <a:endParaRPr lang="en-US" altLang="x-none"/>
          </a:p>
        </p:txBody>
      </p:sp>
    </p:spTree>
    <p:extLst>
      <p:ext uri="{BB962C8B-B14F-4D97-AF65-F5344CB8AC3E}">
        <p14:creationId xmlns:p14="http://schemas.microsoft.com/office/powerpoint/2010/main" val="20558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9DADCA72-53C4-6E47-80D8-BF69A1A33E3E}" type="datetimeFigureOut">
              <a:rPr lang="en-US" altLang="x-none"/>
              <a:pPr>
                <a:defRPr/>
              </a:pPr>
              <a:t>7/08/17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64B3BD-7DF9-2340-BFAF-66A67D4550E0}" type="slidenum">
              <a:rPr lang="en-US" altLang="x-none"/>
              <a:pPr>
                <a:defRPr/>
              </a:pPr>
              <a:t>‹#›</a:t>
            </a:fld>
            <a:endParaRPr lang="en-US" altLang="x-none"/>
          </a:p>
        </p:txBody>
      </p:sp>
    </p:spTree>
    <p:extLst>
      <p:ext uri="{BB962C8B-B14F-4D97-AF65-F5344CB8AC3E}">
        <p14:creationId xmlns:p14="http://schemas.microsoft.com/office/powerpoint/2010/main" val="20884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3"/>
          <p:cNvSpPr>
            <a:spLocks noGrp="1"/>
          </p:cNvSpPr>
          <p:nvPr>
            <p:ph type="dt" sz="half" idx="10"/>
          </p:nvPr>
        </p:nvSpPr>
        <p:spPr/>
        <p:txBody>
          <a:bodyPr/>
          <a:lstStyle>
            <a:lvl1pPr>
              <a:defRPr/>
            </a:lvl1pPr>
          </a:lstStyle>
          <a:p>
            <a:pPr>
              <a:defRPr/>
            </a:pPr>
            <a:fld id="{1B4EFA22-84E0-1C4B-B011-026E748DAF90}" type="datetimeFigureOut">
              <a:rPr lang="en-US" altLang="x-none"/>
              <a:pPr>
                <a:defRPr/>
              </a:pPr>
              <a:t>7/08/17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45B560-7173-1D4B-BBE6-167D232D1707}" type="slidenum">
              <a:rPr lang="en-US" altLang="x-none"/>
              <a:pPr>
                <a:defRPr/>
              </a:pPr>
              <a:t>‹#›</a:t>
            </a:fld>
            <a:endParaRPr lang="en-US" altLang="x-none"/>
          </a:p>
        </p:txBody>
      </p:sp>
    </p:spTree>
    <p:extLst>
      <p:ext uri="{BB962C8B-B14F-4D97-AF65-F5344CB8AC3E}">
        <p14:creationId xmlns:p14="http://schemas.microsoft.com/office/powerpoint/2010/main" val="5076883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ltLang="x-none"/>
              <a:t>Click to edit Master title style</a:t>
            </a:r>
            <a:endParaRPr lang="en-US" altLang="x-none"/>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ltLang="x-none"/>
              <a:t>Click to edit Master text styles</a:t>
            </a:r>
          </a:p>
          <a:p>
            <a:pPr lvl="1"/>
            <a:r>
              <a:rPr lang="en-CA" altLang="x-none"/>
              <a:t>Second level</a:t>
            </a:r>
          </a:p>
          <a:p>
            <a:pPr lvl="2"/>
            <a:r>
              <a:rPr lang="en-CA" altLang="x-none"/>
              <a:t>Third level</a:t>
            </a:r>
          </a:p>
          <a:p>
            <a:pPr lvl="3"/>
            <a:r>
              <a:rPr lang="en-CA" altLang="x-none"/>
              <a:t>Fourth level</a:t>
            </a:r>
          </a:p>
          <a:p>
            <a:pPr lvl="4"/>
            <a:r>
              <a:rPr lang="en-CA" altLang="x-none"/>
              <a:t>Fifth level</a:t>
            </a:r>
            <a:endParaRPr lang="en-US" altLang="x-none"/>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69CE824-4D6B-5C44-ABBB-DC1169C40879}" type="datetimeFigureOut">
              <a:rPr lang="en-US" altLang="x-none"/>
              <a:pPr>
                <a:defRPr/>
              </a:pPr>
              <a:t>7/08/17</a:t>
            </a:fld>
            <a:endParaRPr lang="en-US" altLang="x-none"/>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DDF62FE-A8BA-0E49-93E3-DA13DA8920EF}" type="slidenum">
              <a:rPr lang="en-US" altLang="x-none"/>
              <a:pPr>
                <a:defRPr/>
              </a:pPr>
              <a:t>‹#›</a:t>
            </a:fld>
            <a:endParaRPr lang="en-US" altLang="x-none"/>
          </a:p>
        </p:txBody>
      </p:sp>
      <p:pic>
        <p:nvPicPr>
          <p:cNvPr id="1031" name="Picture 6" descr="ISL_Logo_Final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56388" y="4473575"/>
            <a:ext cx="22209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hyperlink" Target="http://www.internationalschoolleadership.com" TargetMode="External"/><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hyperlink" Target="http://www.internationalschoolleadership.com/" TargetMode="External"/><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604838"/>
            <a:ext cx="10020300" cy="665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p:nvSpPr>
        <p:spPr>
          <a:xfrm rot="5400000">
            <a:off x="-741926" y="-602646"/>
            <a:ext cx="6087629" cy="6844394"/>
          </a:xfrm>
          <a:prstGeom prst="rtTriangle">
            <a:avLst/>
          </a:prstGeom>
          <a:solidFill>
            <a:schemeClr val="tx1">
              <a:alpha val="50000"/>
            </a:schemeClr>
          </a:solidFill>
          <a:ln>
            <a:noFill/>
          </a:ln>
          <a:effectLst>
            <a:softEdge rad="1117600"/>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4" name="Oval 3"/>
          <p:cNvSpPr/>
          <p:nvPr/>
        </p:nvSpPr>
        <p:spPr>
          <a:xfrm>
            <a:off x="3608388" y="-828675"/>
            <a:ext cx="5099050" cy="5097463"/>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3392488" y="-1014413"/>
            <a:ext cx="5483225" cy="5483226"/>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solidFill>
                <a:srgbClr val="D8262E"/>
              </a:solidFill>
            </a:endParaRPr>
          </a:p>
        </p:txBody>
      </p:sp>
      <p:sp>
        <p:nvSpPr>
          <p:cNvPr id="5" name="TextBox 4"/>
          <p:cNvSpPr txBox="1">
            <a:spLocks noChangeArrowheads="1"/>
          </p:cNvSpPr>
          <p:nvPr/>
        </p:nvSpPr>
        <p:spPr bwMode="auto">
          <a:xfrm>
            <a:off x="3238500" y="212725"/>
            <a:ext cx="5905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4100" b="1">
                <a:solidFill>
                  <a:schemeClr val="bg1"/>
                </a:solidFill>
                <a:latin typeface="Arial" charset="0"/>
              </a:rPr>
              <a:t> ONTARIO:</a:t>
            </a:r>
          </a:p>
          <a:p>
            <a:pPr algn="ctr" eaLnBrk="1" hangingPunct="1">
              <a:spcBef>
                <a:spcPct val="0"/>
              </a:spcBef>
              <a:buFontTx/>
              <a:buNone/>
            </a:pPr>
            <a:endParaRPr lang="en-CA" altLang="x-none" sz="2400" b="1">
              <a:solidFill>
                <a:schemeClr val="bg1"/>
              </a:solidFill>
              <a:latin typeface="Arial" charset="0"/>
            </a:endParaRPr>
          </a:p>
          <a:p>
            <a:pPr algn="ctr" eaLnBrk="1" hangingPunct="1">
              <a:spcBef>
                <a:spcPct val="0"/>
              </a:spcBef>
              <a:buFontTx/>
              <a:buNone/>
            </a:pPr>
            <a:r>
              <a:rPr lang="en-CA" altLang="x-none" b="1">
                <a:solidFill>
                  <a:schemeClr val="bg1"/>
                </a:solidFill>
                <a:latin typeface="Arial" charset="0"/>
              </a:rPr>
              <a:t>KEYS TO MAXIMIZING LEARNING FOR ALL STUDENTS</a:t>
            </a:r>
          </a:p>
        </p:txBody>
      </p:sp>
      <p:sp>
        <p:nvSpPr>
          <p:cNvPr id="6" name="TextBox 5"/>
          <p:cNvSpPr txBox="1">
            <a:spLocks noChangeArrowheads="1"/>
          </p:cNvSpPr>
          <p:nvPr/>
        </p:nvSpPr>
        <p:spPr bwMode="auto">
          <a:xfrm>
            <a:off x="349250" y="1071563"/>
            <a:ext cx="31019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CA" altLang="x-none" sz="1800" b="1">
                <a:solidFill>
                  <a:srgbClr val="FFFFFF"/>
                </a:solidFill>
                <a:latin typeface="Arial" charset="0"/>
              </a:rPr>
              <a:t>Joanne Robinson</a:t>
            </a:r>
            <a:br>
              <a:rPr lang="en-CA" altLang="x-none" sz="1800" b="1">
                <a:solidFill>
                  <a:srgbClr val="FFFFFF"/>
                </a:solidFill>
                <a:latin typeface="Arial" charset="0"/>
              </a:rPr>
            </a:br>
            <a:endParaRPr lang="en-CA" altLang="x-none" sz="900" b="1">
              <a:solidFill>
                <a:srgbClr val="FFFFFF"/>
              </a:solidFill>
              <a:latin typeface="Arial" charset="0"/>
            </a:endParaRPr>
          </a:p>
        </p:txBody>
      </p:sp>
      <p:cxnSp>
        <p:nvCxnSpPr>
          <p:cNvPr id="9" name="Straight Connector 8"/>
          <p:cNvCxnSpPr/>
          <p:nvPr/>
        </p:nvCxnSpPr>
        <p:spPr>
          <a:xfrm flipH="1">
            <a:off x="422275" y="1722438"/>
            <a:ext cx="892016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3" name="Group 9"/>
          <p:cNvGrpSpPr>
            <a:grpSpLocks/>
          </p:cNvGrpSpPr>
          <p:nvPr/>
        </p:nvGrpSpPr>
        <p:grpSpPr bwMode="auto">
          <a:xfrm>
            <a:off x="-1858963" y="4429125"/>
            <a:ext cx="4556126" cy="731838"/>
            <a:chOff x="-1858210" y="4428678"/>
            <a:chExt cx="4438316" cy="731813"/>
          </a:xfrm>
        </p:grpSpPr>
        <p:sp>
          <p:nvSpPr>
            <p:cNvPr id="8" name="Trapezoid 7"/>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72" name="Picture 13"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4000" fill="hold"/>
                                        <p:tgtEl>
                                          <p:spTgt spid="2"/>
                                        </p:tgtEl>
                                      </p:cBhvr>
                                      <p:by x="150000" y="150000"/>
                                    </p:animScale>
                                  </p:childTnLst>
                                </p:cTn>
                              </p:par>
                              <p:par>
                                <p:cTn id="7"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8" dur="1400" fill="hold"/>
                                        <p:tgtEl>
                                          <p:spTgt spid="4"/>
                                        </p:tgtEl>
                                        <p:attrNameLst>
                                          <p:attrName>ppt_x</p:attrName>
                                          <p:attrName>ppt_y</p:attrName>
                                        </p:attrNameLst>
                                      </p:cBhvr>
                                      <p:rCtr x="-17044" y="32222"/>
                                    </p:animMotion>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800" fill="hold"/>
                                        <p:tgtEl>
                                          <p:spTgt spid="7"/>
                                        </p:tgtEl>
                                        <p:attrNameLst>
                                          <p:attrName>ppt_x</p:attrName>
                                        </p:attrNameLst>
                                      </p:cBhvr>
                                      <p:tavLst>
                                        <p:tav tm="0">
                                          <p:val>
                                            <p:strVal val="1+#ppt_w/2"/>
                                          </p:val>
                                        </p:tav>
                                        <p:tav tm="100000">
                                          <p:val>
                                            <p:strVal val="#ppt_x"/>
                                          </p:val>
                                        </p:tav>
                                      </p:tavLst>
                                    </p:anim>
                                    <p:anim calcmode="lin" valueType="num">
                                      <p:cBhvr additive="base">
                                        <p:cTn id="12" dur="800" fill="hold"/>
                                        <p:tgtEl>
                                          <p:spTgt spid="7"/>
                                        </p:tgtEl>
                                        <p:attrNameLst>
                                          <p:attrName>ppt_y</p:attrName>
                                        </p:attrNameLst>
                                      </p:cBhvr>
                                      <p:tavLst>
                                        <p:tav tm="0">
                                          <p:val>
                                            <p:strVal val="#ppt_y"/>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1299"/>
                                          </p:stCondLst>
                                        </p:cTn>
                                        <p:tgtEl>
                                          <p:spTgt spid="5"/>
                                        </p:tgtEl>
                                        <p:attrNameLst>
                                          <p:attrName>style.visibility</p:attrName>
                                        </p:attrNameLst>
                                      </p:cBhvr>
                                      <p:to>
                                        <p:strVal val="visible"/>
                                      </p:to>
                                    </p:set>
                                  </p:childTnLst>
                                </p:cTn>
                              </p:par>
                              <p:par>
                                <p:cTn id="15" presetID="2" presetClass="entr" presetSubtype="2"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400" fill="hold"/>
                                        <p:tgtEl>
                                          <p:spTgt spid="9"/>
                                        </p:tgtEl>
                                        <p:attrNameLst>
                                          <p:attrName>ppt_x</p:attrName>
                                        </p:attrNameLst>
                                      </p:cBhvr>
                                      <p:tavLst>
                                        <p:tav tm="0">
                                          <p:val>
                                            <p:strVal val="1+#ppt_w/2"/>
                                          </p:val>
                                        </p:tav>
                                        <p:tav tm="100000">
                                          <p:val>
                                            <p:strVal val="#ppt_x"/>
                                          </p:val>
                                        </p:tav>
                                      </p:tavLst>
                                    </p:anim>
                                    <p:anim calcmode="lin" valueType="num">
                                      <p:cBhvr additive="base">
                                        <p:cTn id="18" dur="1400" fill="hold"/>
                                        <p:tgtEl>
                                          <p:spTgt spid="9"/>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1199"/>
                                          </p:stCondLst>
                                        </p:cTn>
                                        <p:tgtEl>
                                          <p:spTgt spid="6"/>
                                        </p:tgtEl>
                                        <p:attrNameLst>
                                          <p:attrName>style.visibility</p:attrName>
                                        </p:attrNameLst>
                                      </p:cBhvr>
                                      <p:to>
                                        <p:strVal val="visible"/>
                                      </p:to>
                                    </p:set>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500" fill="hold"/>
                                        <p:tgtEl>
                                          <p:spTgt spid="3"/>
                                        </p:tgtEl>
                                        <p:attrNameLst>
                                          <p:attrName>ppt_x</p:attrName>
                                        </p:attrNameLst>
                                      </p:cBhvr>
                                      <p:tavLst>
                                        <p:tav tm="0">
                                          <p:val>
                                            <p:strVal val="0-#ppt_w/2"/>
                                          </p:val>
                                        </p:tav>
                                        <p:tav tm="100000">
                                          <p:val>
                                            <p:strVal val="#ppt_x"/>
                                          </p:val>
                                        </p:tav>
                                      </p:tavLst>
                                    </p:anim>
                                    <p:anim calcmode="lin" valueType="num">
                                      <p:cBhvr additive="base">
                                        <p:cTn id="24"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38213"/>
            <a:ext cx="9286875" cy="619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ight Triangle 36"/>
          <p:cNvSpPr/>
          <p:nvPr/>
        </p:nvSpPr>
        <p:spPr>
          <a:xfrm rot="13941861">
            <a:off x="-2887410" y="-2312474"/>
            <a:ext cx="10077459" cy="9889617"/>
          </a:xfrm>
          <a:prstGeom prst="rtTriangle">
            <a:avLst/>
          </a:prstGeom>
          <a:solidFill>
            <a:schemeClr val="bg1">
              <a:alpha val="50000"/>
            </a:schemeClr>
          </a:solidFill>
          <a:ln>
            <a:noFill/>
          </a:ln>
          <a:effectLst>
            <a:softEdge rad="1117600"/>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8" name="Oval 77"/>
          <p:cNvSpPr/>
          <p:nvPr/>
        </p:nvSpPr>
        <p:spPr>
          <a:xfrm>
            <a:off x="5611813" y="3032125"/>
            <a:ext cx="3625850" cy="3624263"/>
          </a:xfrm>
          <a:prstGeom prst="ellipse">
            <a:avLst/>
          </a:prstGeom>
          <a:noFill/>
          <a:ln>
            <a:solidFill>
              <a:srgbClr val="FFFFFF">
                <a:alpha val="15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9" name="Oval 78"/>
          <p:cNvSpPr/>
          <p:nvPr/>
        </p:nvSpPr>
        <p:spPr>
          <a:xfrm>
            <a:off x="5719763" y="3128963"/>
            <a:ext cx="3424237" cy="3424237"/>
          </a:xfrm>
          <a:prstGeom prst="ellipse">
            <a:avLst/>
          </a:prstGeom>
          <a:noFill/>
          <a:ln>
            <a:solidFill>
              <a:srgbClr val="FFFFFF">
                <a:alpha val="30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3" name="Group 24"/>
          <p:cNvGrpSpPr>
            <a:grpSpLocks/>
          </p:cNvGrpSpPr>
          <p:nvPr/>
        </p:nvGrpSpPr>
        <p:grpSpPr bwMode="auto">
          <a:xfrm>
            <a:off x="-881063" y="596900"/>
            <a:ext cx="1944688" cy="247650"/>
            <a:chOff x="-725569" y="511201"/>
            <a:chExt cx="2592490" cy="329787"/>
          </a:xfrm>
        </p:grpSpPr>
        <p:grpSp>
          <p:nvGrpSpPr>
            <p:cNvPr id="33831" name="Group 18"/>
            <p:cNvGrpSpPr>
              <a:grpSpLocks/>
            </p:cNvGrpSpPr>
            <p:nvPr/>
          </p:nvGrpSpPr>
          <p:grpSpPr bwMode="auto">
            <a:xfrm>
              <a:off x="1537134" y="511201"/>
              <a:ext cx="329787" cy="329787"/>
              <a:chOff x="7183776" y="804278"/>
              <a:chExt cx="329787" cy="329787"/>
            </a:xfrm>
          </p:grpSpPr>
          <p:sp>
            <p:nvSpPr>
              <p:cNvPr id="17" name="Oval 16"/>
              <p:cNvSpPr/>
              <p:nvPr/>
            </p:nvSpPr>
            <p:spPr>
              <a:xfrm>
                <a:off x="7227861" y="842330"/>
                <a:ext cx="249726"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p:cNvSpPr/>
              <p:nvPr/>
            </p:nvSpPr>
            <p:spPr>
              <a:xfrm>
                <a:off x="7183417" y="804278"/>
                <a:ext cx="33014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21" name="Straight Connector 20"/>
            <p:cNvCxnSpPr/>
            <p:nvPr/>
          </p:nvCxnSpPr>
          <p:spPr>
            <a:xfrm flipV="1">
              <a:off x="-725569" y="661297"/>
              <a:ext cx="2260229" cy="12684"/>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1125538" y="528638"/>
            <a:ext cx="3740150" cy="392112"/>
          </a:xfrm>
          <a:prstGeom prst="rect">
            <a:avLst/>
          </a:prstGeom>
          <a:noFill/>
        </p:spPr>
        <p:txBody>
          <a:bodyPr lIns="68580" tIns="34290" rIns="68580" bIns="34290">
            <a:spAutoFit/>
          </a:bodyPr>
          <a:lstStyle/>
          <a:p>
            <a:pPr eaLnBrk="1" fontAlgn="auto" hangingPunct="1">
              <a:spcBef>
                <a:spcPts val="0"/>
              </a:spcBef>
              <a:spcAft>
                <a:spcPts val="450"/>
              </a:spcAft>
              <a:buClr>
                <a:srgbClr val="E01221"/>
              </a:buClr>
              <a:defRPr/>
            </a:pPr>
            <a:r>
              <a:rPr lang="en-US" sz="2100" dirty="0">
                <a:solidFill>
                  <a:schemeClr val="tx1">
                    <a:lumMod val="75000"/>
                    <a:lumOff val="25000"/>
                  </a:schemeClr>
                </a:solidFill>
                <a:latin typeface="Arial"/>
                <a:ea typeface="+mn-ea"/>
                <a:cs typeface="Arial"/>
              </a:rPr>
              <a:t>School Level Leadership</a:t>
            </a:r>
          </a:p>
        </p:txBody>
      </p:sp>
      <p:sp>
        <p:nvSpPr>
          <p:cNvPr id="11" name="TextBox 10"/>
          <p:cNvSpPr txBox="1"/>
          <p:nvPr/>
        </p:nvSpPr>
        <p:spPr>
          <a:xfrm>
            <a:off x="1117600" y="1233488"/>
            <a:ext cx="2852738" cy="715962"/>
          </a:xfrm>
          <a:prstGeom prst="rect">
            <a:avLst/>
          </a:prstGeom>
          <a:noFill/>
        </p:spPr>
        <p:txBody>
          <a:bodyPr lIns="68580" tIns="34290" rIns="68580" bIns="34290">
            <a:spAutoFit/>
          </a:bodyPr>
          <a:lstStyle/>
          <a:p>
            <a:pPr eaLnBrk="1" fontAlgn="auto" hangingPunct="1">
              <a:spcBef>
                <a:spcPts val="0"/>
              </a:spcBef>
              <a:spcAft>
                <a:spcPts val="450"/>
              </a:spcAft>
              <a:buClr>
                <a:srgbClr val="E01221"/>
              </a:buClr>
              <a:defRPr/>
            </a:pPr>
            <a:r>
              <a:rPr lang="en-US" sz="2100" dirty="0">
                <a:solidFill>
                  <a:schemeClr val="tx1">
                    <a:lumMod val="75000"/>
                    <a:lumOff val="25000"/>
                  </a:schemeClr>
                </a:solidFill>
                <a:latin typeface="Arial"/>
                <a:ea typeface="+mn-ea"/>
                <a:cs typeface="Arial"/>
              </a:rPr>
              <a:t>School Effectiveness Framework</a:t>
            </a:r>
          </a:p>
        </p:txBody>
      </p:sp>
      <p:sp>
        <p:nvSpPr>
          <p:cNvPr id="12" name="TextBox 11"/>
          <p:cNvSpPr txBox="1"/>
          <p:nvPr/>
        </p:nvSpPr>
        <p:spPr>
          <a:xfrm>
            <a:off x="1104900" y="2122488"/>
            <a:ext cx="5338763" cy="392112"/>
          </a:xfrm>
          <a:prstGeom prst="rect">
            <a:avLst/>
          </a:prstGeom>
          <a:noFill/>
        </p:spPr>
        <p:txBody>
          <a:bodyPr lIns="68580" tIns="34290" rIns="68580" bIns="34290">
            <a:spAutoFit/>
          </a:bodyPr>
          <a:lstStyle/>
          <a:p>
            <a:pPr eaLnBrk="1" fontAlgn="auto" hangingPunct="1">
              <a:spcBef>
                <a:spcPts val="0"/>
              </a:spcBef>
              <a:spcAft>
                <a:spcPts val="450"/>
              </a:spcAft>
              <a:buClr>
                <a:srgbClr val="E01221"/>
              </a:buClr>
              <a:defRPr/>
            </a:pPr>
            <a:r>
              <a:rPr lang="en-US" sz="2100" dirty="0">
                <a:solidFill>
                  <a:schemeClr val="tx1">
                    <a:lumMod val="75000"/>
                    <a:lumOff val="25000"/>
                  </a:schemeClr>
                </a:solidFill>
                <a:latin typeface="Arial"/>
                <a:ea typeface="+mn-ea"/>
                <a:cs typeface="Arial"/>
              </a:rPr>
              <a:t>System Level Leadership</a:t>
            </a:r>
          </a:p>
        </p:txBody>
      </p:sp>
      <p:sp>
        <p:nvSpPr>
          <p:cNvPr id="13" name="TextBox 12"/>
          <p:cNvSpPr txBox="1"/>
          <p:nvPr/>
        </p:nvSpPr>
        <p:spPr>
          <a:xfrm>
            <a:off x="1081088" y="3016250"/>
            <a:ext cx="4397375" cy="392113"/>
          </a:xfrm>
          <a:prstGeom prst="rect">
            <a:avLst/>
          </a:prstGeom>
          <a:noFill/>
        </p:spPr>
        <p:txBody>
          <a:bodyPr lIns="68580" tIns="34290" rIns="68580" bIns="34290">
            <a:spAutoFit/>
          </a:bodyPr>
          <a:lstStyle/>
          <a:p>
            <a:pPr eaLnBrk="1" fontAlgn="auto" hangingPunct="1">
              <a:spcBef>
                <a:spcPts val="0"/>
              </a:spcBef>
              <a:spcAft>
                <a:spcPts val="450"/>
              </a:spcAft>
              <a:defRPr/>
            </a:pPr>
            <a:r>
              <a:rPr lang="en-US" sz="2100" dirty="0">
                <a:solidFill>
                  <a:schemeClr val="tx1">
                    <a:lumMod val="75000"/>
                    <a:lumOff val="25000"/>
                  </a:schemeClr>
                </a:solidFill>
                <a:latin typeface="Arial"/>
                <a:ea typeface="+mn-ea"/>
                <a:cs typeface="Arial"/>
              </a:rPr>
              <a:t>District Effectiveness Framework</a:t>
            </a:r>
          </a:p>
        </p:txBody>
      </p:sp>
      <p:sp>
        <p:nvSpPr>
          <p:cNvPr id="6" name="Oval 5"/>
          <p:cNvSpPr/>
          <p:nvPr/>
        </p:nvSpPr>
        <p:spPr>
          <a:xfrm>
            <a:off x="4175125" y="-1655763"/>
            <a:ext cx="5099050" cy="5099051"/>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8" name="Oval 7"/>
          <p:cNvSpPr/>
          <p:nvPr/>
        </p:nvSpPr>
        <p:spPr>
          <a:xfrm>
            <a:off x="3959225" y="-1841500"/>
            <a:ext cx="5484813" cy="5484813"/>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Title 1"/>
          <p:cNvSpPr txBox="1">
            <a:spLocks/>
          </p:cNvSpPr>
          <p:nvPr/>
        </p:nvSpPr>
        <p:spPr bwMode="auto">
          <a:xfrm>
            <a:off x="4133850" y="-512618"/>
            <a:ext cx="5265738" cy="170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4100" b="1">
                <a:solidFill>
                  <a:srgbClr val="FFFFFF"/>
                </a:solidFill>
                <a:latin typeface="Arial" charset="0"/>
              </a:rPr>
              <a:t>The Power of Frameworks</a:t>
            </a:r>
          </a:p>
        </p:txBody>
      </p:sp>
      <p:sp>
        <p:nvSpPr>
          <p:cNvPr id="43" name="TextBox 42"/>
          <p:cNvSpPr txBox="1"/>
          <p:nvPr/>
        </p:nvSpPr>
        <p:spPr>
          <a:xfrm>
            <a:off x="1092200" y="3652838"/>
            <a:ext cx="5057775" cy="393700"/>
          </a:xfrm>
          <a:prstGeom prst="rect">
            <a:avLst/>
          </a:prstGeom>
          <a:noFill/>
        </p:spPr>
        <p:txBody>
          <a:bodyPr lIns="68580" tIns="34290" rIns="68580" bIns="34290">
            <a:spAutoFit/>
          </a:bodyPr>
          <a:lstStyle/>
          <a:p>
            <a:pPr eaLnBrk="1" fontAlgn="auto" hangingPunct="1">
              <a:spcBef>
                <a:spcPts val="0"/>
              </a:spcBef>
              <a:spcAft>
                <a:spcPts val="450"/>
              </a:spcAft>
              <a:defRPr/>
            </a:pPr>
            <a:r>
              <a:rPr lang="en-US" sz="2100" dirty="0">
                <a:solidFill>
                  <a:schemeClr val="tx1">
                    <a:lumMod val="75000"/>
                    <a:lumOff val="25000"/>
                  </a:schemeClr>
                </a:solidFill>
                <a:latin typeface="Arial"/>
                <a:ea typeface="+mn-ea"/>
                <a:cs typeface="Arial"/>
              </a:rPr>
              <a:t>Qualification Programs</a:t>
            </a:r>
          </a:p>
        </p:txBody>
      </p:sp>
      <p:grpSp>
        <p:nvGrpSpPr>
          <p:cNvPr id="9" name="Group 43"/>
          <p:cNvGrpSpPr>
            <a:grpSpLocks/>
          </p:cNvGrpSpPr>
          <p:nvPr/>
        </p:nvGrpSpPr>
        <p:grpSpPr bwMode="auto">
          <a:xfrm>
            <a:off x="-1858963" y="4429125"/>
            <a:ext cx="4438651" cy="731838"/>
            <a:chOff x="-1858210" y="4428678"/>
            <a:chExt cx="4438316" cy="731813"/>
          </a:xfrm>
        </p:grpSpPr>
        <p:sp>
          <p:nvSpPr>
            <p:cNvPr id="45" name="Trapezoid 44"/>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3830" name="Picture 45"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45"/>
          <p:cNvGrpSpPr>
            <a:grpSpLocks/>
          </p:cNvGrpSpPr>
          <p:nvPr/>
        </p:nvGrpSpPr>
        <p:grpSpPr bwMode="auto">
          <a:xfrm>
            <a:off x="-881063" y="1335088"/>
            <a:ext cx="1944688" cy="247650"/>
            <a:chOff x="-725569" y="511201"/>
            <a:chExt cx="2592490" cy="329787"/>
          </a:xfrm>
        </p:grpSpPr>
        <p:grpSp>
          <p:nvGrpSpPr>
            <p:cNvPr id="33825" name="Group 18"/>
            <p:cNvGrpSpPr>
              <a:grpSpLocks/>
            </p:cNvGrpSpPr>
            <p:nvPr/>
          </p:nvGrpSpPr>
          <p:grpSpPr bwMode="auto">
            <a:xfrm>
              <a:off x="1537134" y="511201"/>
              <a:ext cx="329787" cy="329787"/>
              <a:chOff x="7183776" y="804278"/>
              <a:chExt cx="329787" cy="329787"/>
            </a:xfrm>
          </p:grpSpPr>
          <p:sp>
            <p:nvSpPr>
              <p:cNvPr id="57" name="Oval 56"/>
              <p:cNvSpPr/>
              <p:nvPr/>
            </p:nvSpPr>
            <p:spPr>
              <a:xfrm>
                <a:off x="7227861" y="842330"/>
                <a:ext cx="249726"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Oval 60"/>
              <p:cNvSpPr/>
              <p:nvPr/>
            </p:nvSpPr>
            <p:spPr>
              <a:xfrm>
                <a:off x="7183417" y="804278"/>
                <a:ext cx="33014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52" name="Straight Connector 51"/>
            <p:cNvCxnSpPr/>
            <p:nvPr/>
          </p:nvCxnSpPr>
          <p:spPr>
            <a:xfrm flipV="1">
              <a:off x="-725569" y="661296"/>
              <a:ext cx="2260229" cy="12684"/>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61"/>
          <p:cNvGrpSpPr>
            <a:grpSpLocks/>
          </p:cNvGrpSpPr>
          <p:nvPr/>
        </p:nvGrpSpPr>
        <p:grpSpPr bwMode="auto">
          <a:xfrm>
            <a:off x="-881063" y="2216150"/>
            <a:ext cx="1944688" cy="247650"/>
            <a:chOff x="-725569" y="511201"/>
            <a:chExt cx="2592490" cy="329787"/>
          </a:xfrm>
        </p:grpSpPr>
        <p:grpSp>
          <p:nvGrpSpPr>
            <p:cNvPr id="33821" name="Group 18"/>
            <p:cNvGrpSpPr>
              <a:grpSpLocks/>
            </p:cNvGrpSpPr>
            <p:nvPr/>
          </p:nvGrpSpPr>
          <p:grpSpPr bwMode="auto">
            <a:xfrm>
              <a:off x="1537134" y="511201"/>
              <a:ext cx="329787" cy="329787"/>
              <a:chOff x="7183776" y="804278"/>
              <a:chExt cx="329787" cy="329787"/>
            </a:xfrm>
          </p:grpSpPr>
          <p:sp>
            <p:nvSpPr>
              <p:cNvPr id="65" name="Oval 64"/>
              <p:cNvSpPr/>
              <p:nvPr/>
            </p:nvSpPr>
            <p:spPr>
              <a:xfrm>
                <a:off x="7227861" y="842330"/>
                <a:ext cx="249726"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 name="Oval 65"/>
              <p:cNvSpPr/>
              <p:nvPr/>
            </p:nvSpPr>
            <p:spPr>
              <a:xfrm>
                <a:off x="7183417" y="804278"/>
                <a:ext cx="33014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64" name="Straight Connector 63"/>
            <p:cNvCxnSpPr/>
            <p:nvPr/>
          </p:nvCxnSpPr>
          <p:spPr>
            <a:xfrm flipV="1">
              <a:off x="-725569" y="661297"/>
              <a:ext cx="2260229" cy="12684"/>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66"/>
          <p:cNvGrpSpPr>
            <a:grpSpLocks/>
          </p:cNvGrpSpPr>
          <p:nvPr/>
        </p:nvGrpSpPr>
        <p:grpSpPr bwMode="auto">
          <a:xfrm>
            <a:off x="-881063" y="3078163"/>
            <a:ext cx="1944688" cy="247650"/>
            <a:chOff x="-725569" y="511201"/>
            <a:chExt cx="2592490" cy="329787"/>
          </a:xfrm>
        </p:grpSpPr>
        <p:grpSp>
          <p:nvGrpSpPr>
            <p:cNvPr id="33817" name="Group 18"/>
            <p:cNvGrpSpPr>
              <a:grpSpLocks/>
            </p:cNvGrpSpPr>
            <p:nvPr/>
          </p:nvGrpSpPr>
          <p:grpSpPr bwMode="auto">
            <a:xfrm>
              <a:off x="1537134" y="511201"/>
              <a:ext cx="329787" cy="329787"/>
              <a:chOff x="7183776" y="804278"/>
              <a:chExt cx="329787" cy="329787"/>
            </a:xfrm>
          </p:grpSpPr>
          <p:sp>
            <p:nvSpPr>
              <p:cNvPr id="70" name="Oval 69"/>
              <p:cNvSpPr/>
              <p:nvPr/>
            </p:nvSpPr>
            <p:spPr>
              <a:xfrm>
                <a:off x="7227861" y="842330"/>
                <a:ext cx="249726"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 name="Oval 70"/>
              <p:cNvSpPr/>
              <p:nvPr/>
            </p:nvSpPr>
            <p:spPr>
              <a:xfrm>
                <a:off x="7183417" y="804278"/>
                <a:ext cx="33014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69" name="Straight Connector 68"/>
            <p:cNvCxnSpPr/>
            <p:nvPr/>
          </p:nvCxnSpPr>
          <p:spPr>
            <a:xfrm flipV="1">
              <a:off x="-725569" y="661296"/>
              <a:ext cx="2260229" cy="12684"/>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71"/>
          <p:cNvGrpSpPr>
            <a:grpSpLocks/>
          </p:cNvGrpSpPr>
          <p:nvPr/>
        </p:nvGrpSpPr>
        <p:grpSpPr bwMode="auto">
          <a:xfrm>
            <a:off x="-881063" y="3765550"/>
            <a:ext cx="1944688" cy="247650"/>
            <a:chOff x="-725569" y="511201"/>
            <a:chExt cx="2592490" cy="329787"/>
          </a:xfrm>
        </p:grpSpPr>
        <p:grpSp>
          <p:nvGrpSpPr>
            <p:cNvPr id="33813" name="Group 18"/>
            <p:cNvGrpSpPr>
              <a:grpSpLocks/>
            </p:cNvGrpSpPr>
            <p:nvPr/>
          </p:nvGrpSpPr>
          <p:grpSpPr bwMode="auto">
            <a:xfrm>
              <a:off x="1537134" y="511201"/>
              <a:ext cx="329787" cy="329787"/>
              <a:chOff x="7183776" y="804278"/>
              <a:chExt cx="329787" cy="329787"/>
            </a:xfrm>
          </p:grpSpPr>
          <p:sp>
            <p:nvSpPr>
              <p:cNvPr id="75" name="Oval 74"/>
              <p:cNvSpPr/>
              <p:nvPr/>
            </p:nvSpPr>
            <p:spPr>
              <a:xfrm>
                <a:off x="7227861" y="842330"/>
                <a:ext cx="249726"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 name="Oval 75"/>
              <p:cNvSpPr/>
              <p:nvPr/>
            </p:nvSpPr>
            <p:spPr>
              <a:xfrm>
                <a:off x="7183417" y="804278"/>
                <a:ext cx="33014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74" name="Straight Connector 73"/>
            <p:cNvCxnSpPr/>
            <p:nvPr/>
          </p:nvCxnSpPr>
          <p:spPr>
            <a:xfrm flipV="1">
              <a:off x="-725569" y="661297"/>
              <a:ext cx="2260229" cy="12684"/>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00" fill="hold"/>
                                        <p:tgtEl>
                                          <p:spTgt spid="12"/>
                                        </p:tgtEl>
                                        <p:attrNameLst>
                                          <p:attrName>ppt_x</p:attrName>
                                        </p:attrNameLst>
                                      </p:cBhvr>
                                      <p:tavLst>
                                        <p:tav tm="0">
                                          <p:val>
                                            <p:strVal val="0-#ppt_w/2"/>
                                          </p:val>
                                        </p:tav>
                                        <p:tav tm="100000">
                                          <p:val>
                                            <p:strVal val="#ppt_x"/>
                                          </p:val>
                                        </p:tav>
                                      </p:tavLst>
                                    </p:anim>
                                    <p:anim calcmode="lin" valueType="num">
                                      <p:cBhvr additive="base">
                                        <p:cTn id="16" dur="12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700" fill="hold"/>
                                        <p:tgtEl>
                                          <p:spTgt spid="13"/>
                                        </p:tgtEl>
                                        <p:attrNameLst>
                                          <p:attrName>ppt_x</p:attrName>
                                        </p:attrNameLst>
                                      </p:cBhvr>
                                      <p:tavLst>
                                        <p:tav tm="0">
                                          <p:val>
                                            <p:strVal val="0-#ppt_w/2"/>
                                          </p:val>
                                        </p:tav>
                                        <p:tav tm="100000">
                                          <p:val>
                                            <p:strVal val="#ppt_x"/>
                                          </p:val>
                                        </p:tav>
                                      </p:tavLst>
                                    </p:anim>
                                    <p:anim calcmode="lin" valueType="num">
                                      <p:cBhvr additive="base">
                                        <p:cTn id="20" dur="17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300" fill="hold"/>
                                        <p:tgtEl>
                                          <p:spTgt spid="6"/>
                                        </p:tgtEl>
                                        <p:attrNameLst>
                                          <p:attrName>ppt_x</p:attrName>
                                        </p:attrNameLst>
                                      </p:cBhvr>
                                      <p:tavLst>
                                        <p:tav tm="0">
                                          <p:val>
                                            <p:strVal val="1+#ppt_w/2"/>
                                          </p:val>
                                        </p:tav>
                                        <p:tav tm="100000">
                                          <p:val>
                                            <p:strVal val="#ppt_x"/>
                                          </p:val>
                                        </p:tav>
                                      </p:tavLst>
                                    </p:anim>
                                    <p:anim calcmode="lin" valueType="num">
                                      <p:cBhvr additive="base">
                                        <p:cTn id="24" dur="13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300" fill="hold"/>
                                        <p:tgtEl>
                                          <p:spTgt spid="8"/>
                                        </p:tgtEl>
                                        <p:attrNameLst>
                                          <p:attrName>ppt_x</p:attrName>
                                        </p:attrNameLst>
                                      </p:cBhvr>
                                      <p:tavLst>
                                        <p:tav tm="0">
                                          <p:val>
                                            <p:strVal val="#ppt_x"/>
                                          </p:val>
                                        </p:tav>
                                        <p:tav tm="100000">
                                          <p:val>
                                            <p:strVal val="#ppt_x"/>
                                          </p:val>
                                        </p:tav>
                                      </p:tavLst>
                                    </p:anim>
                                    <p:anim calcmode="lin" valueType="num">
                                      <p:cBhvr additive="base">
                                        <p:cTn id="28" dur="1300" fill="hold"/>
                                        <p:tgtEl>
                                          <p:spTgt spid="8"/>
                                        </p:tgtEl>
                                        <p:attrNameLst>
                                          <p:attrName>ppt_y</p:attrName>
                                        </p:attrNameLst>
                                      </p:cBhvr>
                                      <p:tavLst>
                                        <p:tav tm="0">
                                          <p:val>
                                            <p:strVal val="1+#ppt_h/2"/>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1399"/>
                                          </p:stCondLst>
                                        </p:cTn>
                                        <p:tgtEl>
                                          <p:spTgt spid="7"/>
                                        </p:tgtEl>
                                        <p:attrNameLst>
                                          <p:attrName>style.visibility</p:attrName>
                                        </p:attrNameLst>
                                      </p:cBhvr>
                                      <p:to>
                                        <p:strVal val="visible"/>
                                      </p:to>
                                    </p:set>
                                  </p:childTnLst>
                                </p:cTn>
                              </p:par>
                              <p:par>
                                <p:cTn id="31" presetID="2" presetClass="entr" presetSubtype="2"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 calcmode="lin" valueType="num">
                                      <p:cBhvr additive="base">
                                        <p:cTn id="33" dur="800" fill="hold"/>
                                        <p:tgtEl>
                                          <p:spTgt spid="79"/>
                                        </p:tgtEl>
                                        <p:attrNameLst>
                                          <p:attrName>ppt_x</p:attrName>
                                        </p:attrNameLst>
                                      </p:cBhvr>
                                      <p:tavLst>
                                        <p:tav tm="0">
                                          <p:val>
                                            <p:strVal val="1+#ppt_w/2"/>
                                          </p:val>
                                        </p:tav>
                                        <p:tav tm="100000">
                                          <p:val>
                                            <p:strVal val="#ppt_x"/>
                                          </p:val>
                                        </p:tav>
                                      </p:tavLst>
                                    </p:anim>
                                    <p:anim calcmode="lin" valueType="num">
                                      <p:cBhvr additive="base">
                                        <p:cTn id="34" dur="800" fill="hold"/>
                                        <p:tgtEl>
                                          <p:spTgt spid="7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1100" fill="hold"/>
                                        <p:tgtEl>
                                          <p:spTgt spid="78"/>
                                        </p:tgtEl>
                                        <p:attrNameLst>
                                          <p:attrName>ppt_x</p:attrName>
                                        </p:attrNameLst>
                                      </p:cBhvr>
                                      <p:tavLst>
                                        <p:tav tm="0">
                                          <p:val>
                                            <p:strVal val="1+#ppt_w/2"/>
                                          </p:val>
                                        </p:tav>
                                        <p:tav tm="100000">
                                          <p:val>
                                            <p:strVal val="#ppt_x"/>
                                          </p:val>
                                        </p:tav>
                                      </p:tavLst>
                                    </p:anim>
                                    <p:anim calcmode="lin" valueType="num">
                                      <p:cBhvr additive="base">
                                        <p:cTn id="38" dur="1100" fill="hold"/>
                                        <p:tgtEl>
                                          <p:spTgt spid="78"/>
                                        </p:tgtEl>
                                        <p:attrNameLst>
                                          <p:attrName>ppt_y</p:attrName>
                                        </p:attrNameLst>
                                      </p:cBhvr>
                                      <p:tavLst>
                                        <p:tav tm="0">
                                          <p:val>
                                            <p:strVal val="#ppt_y"/>
                                          </p:val>
                                        </p:tav>
                                        <p:tav tm="100000">
                                          <p:val>
                                            <p:strVal val="#ppt_y"/>
                                          </p:val>
                                        </p:tav>
                                      </p:tavLst>
                                    </p:anim>
                                  </p:childTnLst>
                                </p:cTn>
                              </p:par>
                              <p:par>
                                <p:cTn id="39" presetID="2" presetClass="entr" presetSubtype="2" fill="hold" grpId="1" nodeType="with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900" fill="hold"/>
                                        <p:tgtEl>
                                          <p:spTgt spid="79"/>
                                        </p:tgtEl>
                                        <p:attrNameLst>
                                          <p:attrName>ppt_x</p:attrName>
                                        </p:attrNameLst>
                                      </p:cBhvr>
                                      <p:tavLst>
                                        <p:tav tm="0">
                                          <p:val>
                                            <p:strVal val="1+#ppt_w/2"/>
                                          </p:val>
                                        </p:tav>
                                        <p:tav tm="100000">
                                          <p:val>
                                            <p:strVal val="#ppt_x"/>
                                          </p:val>
                                        </p:tav>
                                      </p:tavLst>
                                    </p:anim>
                                    <p:anim calcmode="lin" valueType="num">
                                      <p:cBhvr additive="base">
                                        <p:cTn id="42" dur="1900" fill="hold"/>
                                        <p:tgtEl>
                                          <p:spTgt spid="79"/>
                                        </p:tgtEl>
                                        <p:attrNameLst>
                                          <p:attrName>ppt_y</p:attrName>
                                        </p:attrNameLst>
                                      </p:cBhvr>
                                      <p:tavLst>
                                        <p:tav tm="0">
                                          <p:val>
                                            <p:strVal val="#ppt_y"/>
                                          </p:val>
                                        </p:tav>
                                        <p:tav tm="100000">
                                          <p:val>
                                            <p:strVal val="#ppt_y"/>
                                          </p:val>
                                        </p:tav>
                                      </p:tavLst>
                                    </p:anim>
                                  </p:childTnLst>
                                </p:cTn>
                              </p:par>
                              <p:par>
                                <p:cTn id="43" presetID="2" presetClass="entr" presetSubtype="2" fill="hold" grpId="1"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additive="base">
                                        <p:cTn id="45" dur="1500" fill="hold"/>
                                        <p:tgtEl>
                                          <p:spTgt spid="78"/>
                                        </p:tgtEl>
                                        <p:attrNameLst>
                                          <p:attrName>ppt_x</p:attrName>
                                        </p:attrNameLst>
                                      </p:cBhvr>
                                      <p:tavLst>
                                        <p:tav tm="0">
                                          <p:val>
                                            <p:strVal val="1+#ppt_w/2"/>
                                          </p:val>
                                        </p:tav>
                                        <p:tav tm="100000">
                                          <p:val>
                                            <p:strVal val="#ppt_x"/>
                                          </p:val>
                                        </p:tav>
                                      </p:tavLst>
                                    </p:anim>
                                    <p:anim calcmode="lin" valueType="num">
                                      <p:cBhvr additive="base">
                                        <p:cTn id="46" dur="1500" fill="hold"/>
                                        <p:tgtEl>
                                          <p:spTgt spid="78"/>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700" fill="hold"/>
                                        <p:tgtEl>
                                          <p:spTgt spid="3"/>
                                        </p:tgtEl>
                                        <p:attrNameLst>
                                          <p:attrName>ppt_x</p:attrName>
                                        </p:attrNameLst>
                                      </p:cBhvr>
                                      <p:tavLst>
                                        <p:tav tm="0">
                                          <p:val>
                                            <p:strVal val="0-#ppt_w/2"/>
                                          </p:val>
                                        </p:tav>
                                        <p:tav tm="100000">
                                          <p:val>
                                            <p:strVal val="#ppt_x"/>
                                          </p:val>
                                        </p:tav>
                                      </p:tavLst>
                                    </p:anim>
                                    <p:anim calcmode="lin" valueType="num">
                                      <p:cBhvr additive="base">
                                        <p:cTn id="50" dur="700" fill="hold"/>
                                        <p:tgtEl>
                                          <p:spTgt spid="3"/>
                                        </p:tgtEl>
                                        <p:attrNameLst>
                                          <p:attrName>ppt_y</p:attrName>
                                        </p:attrNameLst>
                                      </p:cBhvr>
                                      <p:tavLst>
                                        <p:tav tm="0">
                                          <p:val>
                                            <p:strVal val="#ppt_y"/>
                                          </p:val>
                                        </p:tav>
                                        <p:tav tm="100000">
                                          <p:val>
                                            <p:strVal val="#ppt_y"/>
                                          </p:val>
                                        </p:tav>
                                      </p:tavLst>
                                    </p:anim>
                                  </p:childTnLst>
                                </p:cTn>
                              </p:par>
                              <p:par>
                                <p:cTn id="51" presetID="6" presetClass="emph" presetSubtype="0" fill="hold" nodeType="withEffect">
                                  <p:stCondLst>
                                    <p:cond delay="0"/>
                                  </p:stCondLst>
                                  <p:childTnLst>
                                    <p:animScale>
                                      <p:cBhvr>
                                        <p:cTn id="52" dur="8000" fill="hold"/>
                                        <p:tgtEl>
                                          <p:spTgt spid="2"/>
                                        </p:tgtEl>
                                      </p:cBhvr>
                                      <p:by x="150000" y="150000"/>
                                    </p:animScale>
                                  </p:childTnLst>
                                </p:cTn>
                              </p:par>
                              <p:par>
                                <p:cTn id="53" presetID="2" presetClass="entr" presetSubtype="8"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2000" fill="hold"/>
                                        <p:tgtEl>
                                          <p:spTgt spid="43"/>
                                        </p:tgtEl>
                                        <p:attrNameLst>
                                          <p:attrName>ppt_x</p:attrName>
                                        </p:attrNameLst>
                                      </p:cBhvr>
                                      <p:tavLst>
                                        <p:tav tm="0">
                                          <p:val>
                                            <p:strVal val="0-#ppt_w/2"/>
                                          </p:val>
                                        </p:tav>
                                        <p:tav tm="100000">
                                          <p:val>
                                            <p:strVal val="#ppt_x"/>
                                          </p:val>
                                        </p:tav>
                                      </p:tavLst>
                                    </p:anim>
                                    <p:anim calcmode="lin" valueType="num">
                                      <p:cBhvr additive="base">
                                        <p:cTn id="56" dur="2000" fill="hold"/>
                                        <p:tgtEl>
                                          <p:spTgt spid="43"/>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1500" fill="hold"/>
                                        <p:tgtEl>
                                          <p:spTgt spid="9"/>
                                        </p:tgtEl>
                                        <p:attrNameLst>
                                          <p:attrName>ppt_x</p:attrName>
                                        </p:attrNameLst>
                                      </p:cBhvr>
                                      <p:tavLst>
                                        <p:tav tm="0">
                                          <p:val>
                                            <p:strVal val="0-#ppt_w/2"/>
                                          </p:val>
                                        </p:tav>
                                        <p:tav tm="100000">
                                          <p:val>
                                            <p:strVal val="#ppt_x"/>
                                          </p:val>
                                        </p:tav>
                                      </p:tavLst>
                                    </p:anim>
                                    <p:anim calcmode="lin" valueType="num">
                                      <p:cBhvr additive="base">
                                        <p:cTn id="60" dur="1500" fill="hold"/>
                                        <p:tgtEl>
                                          <p:spTgt spid="9"/>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1000" fill="hold"/>
                                        <p:tgtEl>
                                          <p:spTgt spid="14"/>
                                        </p:tgtEl>
                                        <p:attrNameLst>
                                          <p:attrName>ppt_x</p:attrName>
                                        </p:attrNameLst>
                                      </p:cBhvr>
                                      <p:tavLst>
                                        <p:tav tm="0">
                                          <p:val>
                                            <p:strVal val="0-#ppt_w/2"/>
                                          </p:val>
                                        </p:tav>
                                        <p:tav tm="100000">
                                          <p:val>
                                            <p:strVal val="#ppt_x"/>
                                          </p:val>
                                        </p:tav>
                                      </p:tavLst>
                                    </p:anim>
                                    <p:anim calcmode="lin" valueType="num">
                                      <p:cBhvr additive="base">
                                        <p:cTn id="64" dur="10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300" fill="hold"/>
                                        <p:tgtEl>
                                          <p:spTgt spid="16"/>
                                        </p:tgtEl>
                                        <p:attrNameLst>
                                          <p:attrName>ppt_x</p:attrName>
                                        </p:attrNameLst>
                                      </p:cBhvr>
                                      <p:tavLst>
                                        <p:tav tm="0">
                                          <p:val>
                                            <p:strVal val="0-#ppt_w/2"/>
                                          </p:val>
                                        </p:tav>
                                        <p:tav tm="100000">
                                          <p:val>
                                            <p:strVal val="#ppt_x"/>
                                          </p:val>
                                        </p:tav>
                                      </p:tavLst>
                                    </p:anim>
                                    <p:anim calcmode="lin" valueType="num">
                                      <p:cBhvr additive="base">
                                        <p:cTn id="68" dur="1300" fill="hold"/>
                                        <p:tgtEl>
                                          <p:spTgt spid="16"/>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600" fill="hold"/>
                                        <p:tgtEl>
                                          <p:spTgt spid="20"/>
                                        </p:tgtEl>
                                        <p:attrNameLst>
                                          <p:attrName>ppt_x</p:attrName>
                                        </p:attrNameLst>
                                      </p:cBhvr>
                                      <p:tavLst>
                                        <p:tav tm="0">
                                          <p:val>
                                            <p:strVal val="0-#ppt_w/2"/>
                                          </p:val>
                                        </p:tav>
                                        <p:tav tm="100000">
                                          <p:val>
                                            <p:strVal val="#ppt_x"/>
                                          </p:val>
                                        </p:tav>
                                      </p:tavLst>
                                    </p:anim>
                                    <p:anim calcmode="lin" valueType="num">
                                      <p:cBhvr additive="base">
                                        <p:cTn id="72" dur="16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1900" fill="hold"/>
                                        <p:tgtEl>
                                          <p:spTgt spid="23"/>
                                        </p:tgtEl>
                                        <p:attrNameLst>
                                          <p:attrName>ppt_x</p:attrName>
                                        </p:attrNameLst>
                                      </p:cBhvr>
                                      <p:tavLst>
                                        <p:tav tm="0">
                                          <p:val>
                                            <p:strVal val="0-#ppt_w/2"/>
                                          </p:val>
                                        </p:tav>
                                        <p:tav tm="100000">
                                          <p:val>
                                            <p:strVal val="#ppt_x"/>
                                          </p:val>
                                        </p:tav>
                                      </p:tavLst>
                                    </p:anim>
                                    <p:anim calcmode="lin" valueType="num">
                                      <p:cBhvr additive="base">
                                        <p:cTn id="76" dur="19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4" grpId="0"/>
      <p:bldP spid="11" grpId="0"/>
      <p:bldP spid="12" grpId="0"/>
      <p:bldP spid="13" grpId="0"/>
      <p:bldP spid="6" grpId="0" animBg="1"/>
      <p:bldP spid="8" grpId="0" animBg="1"/>
      <p:bldP spid="7"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949325"/>
            <a:ext cx="9463088"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rallelogram 7"/>
          <p:cNvSpPr/>
          <p:nvPr/>
        </p:nvSpPr>
        <p:spPr>
          <a:xfrm flipH="1">
            <a:off x="2817813" y="5807075"/>
            <a:ext cx="5486400" cy="6154738"/>
          </a:xfrm>
          <a:prstGeom prst="parallelogram">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2" name="Group 11"/>
          <p:cNvGrpSpPr>
            <a:grpSpLocks/>
          </p:cNvGrpSpPr>
          <p:nvPr/>
        </p:nvGrpSpPr>
        <p:grpSpPr bwMode="auto">
          <a:xfrm>
            <a:off x="-1858963" y="4429125"/>
            <a:ext cx="4438651" cy="731838"/>
            <a:chOff x="-1858210" y="4428678"/>
            <a:chExt cx="4438316" cy="731813"/>
          </a:xfrm>
        </p:grpSpPr>
        <p:sp>
          <p:nvSpPr>
            <p:cNvPr id="13" name="Trapezoid 12"/>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5846" name="Picture 13"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1701800" y="328613"/>
            <a:ext cx="5984875" cy="2732087"/>
          </a:xfrm>
          <a:prstGeom prst="rect">
            <a:avLst/>
          </a:prstGeom>
        </p:spPr>
        <p:txBody>
          <a:bodyPr>
            <a:spAutoFit/>
          </a:bodyPr>
          <a:lstStyle/>
          <a:p>
            <a:pPr>
              <a:defRPr/>
            </a:pPr>
            <a:r>
              <a:rPr lang="en-US" sz="2400" dirty="0"/>
              <a:t>#1 Academic Emphasis  = .52  (#5 Texas)</a:t>
            </a:r>
          </a:p>
          <a:p>
            <a:pPr>
              <a:defRPr/>
            </a:pPr>
            <a:r>
              <a:rPr lang="en-US" sz="2400" dirty="0"/>
              <a:t>#2 Teacher trust in others  = .45 (#1 Texas)</a:t>
            </a:r>
          </a:p>
          <a:p>
            <a:pPr>
              <a:defRPr/>
            </a:pPr>
            <a:r>
              <a:rPr lang="en-US" sz="2400" dirty="0"/>
              <a:t>#3 Collaborative Structures/ Cultures  = .36  (#7 Texas)</a:t>
            </a:r>
          </a:p>
          <a:p>
            <a:pPr>
              <a:defRPr/>
            </a:pPr>
            <a:r>
              <a:rPr lang="en-US" sz="2400" dirty="0"/>
              <a:t>#4 Collective teacher efficacy  = .35 (#2 Texas)</a:t>
            </a:r>
          </a:p>
          <a:p>
            <a:pPr>
              <a:defRPr/>
            </a:pPr>
            <a:r>
              <a:rPr lang="en-US" sz="2400" dirty="0"/>
              <a:t>#5 Classroom instruction =  .33 (#10 Texas)</a:t>
            </a:r>
          </a:p>
          <a:p>
            <a:pPr>
              <a:defRPr/>
            </a:pPr>
            <a:r>
              <a:rPr lang="en-US" altLang="en-US" sz="1400" dirty="0"/>
              <a:t>The “</a:t>
            </a:r>
            <a:r>
              <a:rPr lang="en-US" altLang="en-US" sz="1400" i="1" dirty="0"/>
              <a:t>big five” </a:t>
            </a:r>
            <a:r>
              <a:rPr lang="en-US" altLang="en-US" sz="1400" dirty="0"/>
              <a:t>Power Indices using strong district  research from</a:t>
            </a:r>
            <a:endParaRPr lang="en-US" altLang="x-none" sz="1400" dirty="0"/>
          </a:p>
          <a:p>
            <a:pPr>
              <a:defRPr/>
            </a:pPr>
            <a:r>
              <a:rPr lang="en-US" sz="1350" i="1" dirty="0"/>
              <a:t>Ken </a:t>
            </a:r>
            <a:r>
              <a:rPr lang="en-US" sz="1350" i="1" dirty="0" err="1"/>
              <a:t>Leithwood’s</a:t>
            </a:r>
            <a:r>
              <a:rPr lang="en-US" sz="1350" i="1" dirty="0"/>
              <a:t> </a:t>
            </a:r>
            <a:r>
              <a:rPr lang="en-US" sz="1350" i="1" dirty="0" err="1"/>
              <a:t>Powerpoint</a:t>
            </a:r>
            <a:r>
              <a:rPr lang="en-US" sz="1350" i="1" dirty="0"/>
              <a:t> from ISL meeting June 27</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 0 L -0.13697 -1.22732 " pathEditMode="relative" ptsTypes="AA">
                                      <p:cBhvr>
                                        <p:cTn id="6" dur="2000" fill="hold"/>
                                        <p:tgtEl>
                                          <p:spTgt spid="8"/>
                                        </p:tgtEl>
                                        <p:attrNameLst>
                                          <p:attrName>ppt_x</p:attrName>
                                          <p:attrName>ppt_y</p:attrName>
                                        </p:attrNameLst>
                                      </p:cBhvr>
                                    </p:animMotion>
                                  </p:childTnLst>
                                </p:cTn>
                              </p:par>
                            </p:childTnLst>
                          </p:cTn>
                        </p:par>
                        <p:par>
                          <p:cTn id="7" fill="hold" nodeType="afterGroup">
                            <p:stCondLst>
                              <p:cond delay="2000"/>
                            </p:stCondLst>
                            <p:childTnLst>
                              <p:par>
                                <p:cTn id="8" presetID="6" presetClass="emph" presetSubtype="0" fill="hold" nodeType="afterEffect">
                                  <p:stCondLst>
                                    <p:cond delay="0"/>
                                  </p:stCondLst>
                                  <p:childTnLst>
                                    <p:animScale>
                                      <p:cBhvr>
                                        <p:cTn id="9" dur="4000" fill="hold"/>
                                        <p:tgtEl>
                                          <p:spTgt spid="22"/>
                                        </p:tgtEl>
                                      </p:cBhvr>
                                      <p:by x="150000" y="150000"/>
                                    </p:animScale>
                                  </p:childTnLst>
                                </p:cTn>
                              </p:par>
                              <p:par>
                                <p:cTn id="10" presetID="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0-#ppt_w/2"/>
                                          </p:val>
                                        </p:tav>
                                        <p:tav tm="100000">
                                          <p:val>
                                            <p:strVal val="#ppt_x"/>
                                          </p:val>
                                        </p:tav>
                                      </p:tavLst>
                                    </p:anim>
                                    <p:anim calcmode="lin" valueType="num">
                                      <p:cBhvr additive="base">
                                        <p:cTn id="13"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30225" y="-1330325"/>
            <a:ext cx="5099050" cy="5099050"/>
          </a:xfrm>
          <a:prstGeom prst="ellipse">
            <a:avLst/>
          </a:prstGeom>
          <a:solidFill>
            <a:srgbClr val="0A3C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746125" y="-1516063"/>
            <a:ext cx="5483225" cy="5484813"/>
          </a:xfrm>
          <a:prstGeom prst="ellipse">
            <a:avLst/>
          </a:prstGeom>
          <a:noFill/>
          <a:ln>
            <a:solidFill>
              <a:srgbClr val="D8262E"/>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696913" y="550863"/>
            <a:ext cx="5905501"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400" b="1">
                <a:solidFill>
                  <a:schemeClr val="bg1"/>
                </a:solidFill>
                <a:latin typeface="Arial" charset="0"/>
              </a:rPr>
              <a:t>EXTRAORDINARY</a:t>
            </a:r>
            <a:br>
              <a:rPr lang="en-CA" altLang="x-none" sz="3400" b="1">
                <a:solidFill>
                  <a:schemeClr val="bg1"/>
                </a:solidFill>
                <a:latin typeface="Arial" charset="0"/>
              </a:rPr>
            </a:br>
            <a:r>
              <a:rPr lang="en-CA" altLang="x-none" sz="3400" b="1">
                <a:solidFill>
                  <a:schemeClr val="bg1"/>
                </a:solidFill>
                <a:latin typeface="Arial" charset="0"/>
              </a:rPr>
              <a:t>LEADERSHIP FOR</a:t>
            </a:r>
            <a:br>
              <a:rPr lang="en-CA" altLang="x-none" sz="3400" b="1">
                <a:solidFill>
                  <a:schemeClr val="bg1"/>
                </a:solidFill>
                <a:latin typeface="Arial" charset="0"/>
              </a:rPr>
            </a:br>
            <a:r>
              <a:rPr lang="en-CA" altLang="x-none" sz="3400" b="1">
                <a:solidFill>
                  <a:schemeClr val="bg1"/>
                </a:solidFill>
                <a:latin typeface="Arial" charset="0"/>
              </a:rPr>
              <a:t>EXTRAORDINARY</a:t>
            </a:r>
            <a:br>
              <a:rPr lang="en-CA" altLang="x-none" sz="3400" b="1">
                <a:solidFill>
                  <a:schemeClr val="bg1"/>
                </a:solidFill>
                <a:latin typeface="Arial" charset="0"/>
              </a:rPr>
            </a:br>
            <a:r>
              <a:rPr lang="en-CA" altLang="x-none" sz="3400" b="1">
                <a:solidFill>
                  <a:schemeClr val="bg1"/>
                </a:solidFill>
                <a:latin typeface="Arial" charset="0"/>
              </a:rPr>
              <a:t>TIMES</a:t>
            </a: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48134" name="Content Placeholder 2"/>
          <p:cNvSpPr txBox="1">
            <a:spLocks/>
          </p:cNvSpPr>
          <p:nvPr/>
        </p:nvSpPr>
        <p:spPr bwMode="auto">
          <a:xfrm>
            <a:off x="4891088" y="547688"/>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ts val="1000"/>
              </a:spcBef>
              <a:buFont typeface="Arial" charset="0"/>
              <a:buNone/>
            </a:pPr>
            <a:endParaRPr lang="en-CA" altLang="x-none" sz="2100">
              <a:solidFill>
                <a:srgbClr val="FFFFFF"/>
              </a:solidFill>
              <a:latin typeface="Arial" charset="0"/>
            </a:endParaRPr>
          </a:p>
        </p:txBody>
      </p:sp>
      <p:sp>
        <p:nvSpPr>
          <p:cNvPr id="2" name="Rectangle 1"/>
          <p:cNvSpPr>
            <a:spLocks noChangeArrowheads="1"/>
          </p:cNvSpPr>
          <p:nvPr/>
        </p:nvSpPr>
        <p:spPr bwMode="auto">
          <a:xfrm>
            <a:off x="4857750" y="458788"/>
            <a:ext cx="4205288"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CA" altLang="en-US" sz="1800" b="1">
                <a:latin typeface="Arial" charset="0"/>
              </a:rPr>
              <a:t>“</a:t>
            </a:r>
            <a:r>
              <a:rPr lang="en-CA" altLang="x-none" sz="1800" b="1">
                <a:latin typeface="Arial" charset="0"/>
              </a:rPr>
              <a:t>Leadership is second only to classroom instruction among all school-related factors that contribute to what students learn at school.</a:t>
            </a:r>
            <a:r>
              <a:rPr lang="en-CA" altLang="en-US" sz="1800" b="1">
                <a:latin typeface="Arial" charset="0"/>
              </a:rPr>
              <a:t>”</a:t>
            </a:r>
            <a:r>
              <a:rPr lang="en-CA" altLang="ja-JP" sz="1800">
                <a:latin typeface="Arial" charset="0"/>
              </a:rPr>
              <a:t/>
            </a:r>
            <a:br>
              <a:rPr lang="en-CA" altLang="ja-JP" sz="1800">
                <a:latin typeface="Arial" charset="0"/>
              </a:rPr>
            </a:br>
            <a:r>
              <a:rPr lang="en-CA" altLang="ja-JP" sz="1400">
                <a:latin typeface="Arial" charset="0"/>
              </a:rPr>
              <a:t>(The Wallace Foundation – Learning from Leadership Project)</a:t>
            </a:r>
          </a:p>
          <a:p>
            <a:pPr eaLnBrk="1" hangingPunct="1">
              <a:spcBef>
                <a:spcPct val="0"/>
              </a:spcBef>
              <a:buFontTx/>
              <a:buNone/>
            </a:pPr>
            <a:endParaRPr lang="en-CA" altLang="x-none" sz="1800">
              <a:latin typeface="Arial" charset="0"/>
            </a:endParaRPr>
          </a:p>
          <a:p>
            <a:pPr eaLnBrk="1" hangingPunct="1">
              <a:spcBef>
                <a:spcPct val="0"/>
              </a:spcBef>
              <a:buFontTx/>
              <a:buNone/>
            </a:pPr>
            <a:r>
              <a:rPr lang="en-CA" altLang="en-US" sz="1800" b="1" i="1">
                <a:latin typeface="Arial" charset="0"/>
              </a:rPr>
              <a:t>“</a:t>
            </a:r>
            <a:r>
              <a:rPr lang="en-CA" altLang="ja-JP" sz="1800" b="1" i="1">
                <a:latin typeface="Arial" charset="0"/>
              </a:rPr>
              <a:t>...because principals can have </a:t>
            </a:r>
            <a:br>
              <a:rPr lang="en-CA" altLang="ja-JP" sz="1800" b="1" i="1">
                <a:latin typeface="Arial" charset="0"/>
              </a:rPr>
            </a:br>
            <a:r>
              <a:rPr lang="en-CA" altLang="ja-JP" sz="1800" b="1" i="1">
                <a:latin typeface="Arial" charset="0"/>
              </a:rPr>
              <a:t>an impact on student achievement, improving the quality of school leadership is more important than improving the quality of a single teacher</a:t>
            </a:r>
            <a:r>
              <a:rPr lang="en-CA" altLang="en-US" sz="1800" b="1" i="1">
                <a:latin typeface="Arial" charset="0"/>
              </a:rPr>
              <a:t>’</a:t>
            </a:r>
            <a:r>
              <a:rPr lang="en-CA" altLang="ja-JP" sz="1800" b="1" i="1">
                <a:latin typeface="Arial" charset="0"/>
              </a:rPr>
              <a:t>s practice.</a:t>
            </a:r>
            <a:r>
              <a:rPr lang="en-CA" altLang="en-US" sz="1800" b="1" i="1">
                <a:latin typeface="Arial" charset="0"/>
              </a:rPr>
              <a:t>”</a:t>
            </a:r>
            <a:r>
              <a:rPr lang="en-CA" altLang="ja-JP" sz="1800" b="1" i="1">
                <a:latin typeface="Arial" charset="0"/>
              </a:rPr>
              <a:t> </a:t>
            </a:r>
            <a:r>
              <a:rPr lang="en-CA" altLang="ja-JP" sz="1800" i="1">
                <a:latin typeface="Arial" charset="0"/>
              </a:rPr>
              <a:t/>
            </a:r>
            <a:br>
              <a:rPr lang="en-CA" altLang="ja-JP" sz="1800" i="1">
                <a:latin typeface="Arial" charset="0"/>
              </a:rPr>
            </a:br>
            <a:r>
              <a:rPr lang="en-CA" altLang="ja-JP" sz="1400">
                <a:latin typeface="Arial" charset="0"/>
              </a:rPr>
              <a:t>(Andreas Schleicher, Schools for 21</a:t>
            </a:r>
            <a:r>
              <a:rPr lang="en-CA" altLang="ja-JP" sz="1400" baseline="30000">
                <a:latin typeface="Arial" charset="0"/>
              </a:rPr>
              <a:t>st</a:t>
            </a:r>
            <a:r>
              <a:rPr lang="en-CA" altLang="ja-JP" sz="1400">
                <a:latin typeface="Arial" charset="0"/>
              </a:rPr>
              <a:t>-Century Learners, 2015)</a:t>
            </a:r>
            <a:endParaRPr lang="en-CA" altLang="x-none" sz="1400">
              <a:latin typeface="Arial" charset="0"/>
            </a:endParaRP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3" name="Group 13"/>
          <p:cNvGrpSpPr>
            <a:grpSpLocks/>
          </p:cNvGrpSpPr>
          <p:nvPr/>
        </p:nvGrpSpPr>
        <p:grpSpPr bwMode="auto">
          <a:xfrm>
            <a:off x="-1858963" y="4429125"/>
            <a:ext cx="4438651" cy="731838"/>
            <a:chOff x="-1858210" y="4428678"/>
            <a:chExt cx="4438316" cy="731813"/>
          </a:xfrm>
        </p:grpSpPr>
        <p:sp>
          <p:nvSpPr>
            <p:cNvPr id="17" name="Trapezoid 16"/>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8140" name="Picture 17"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2935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4000" fill="hold"/>
                                        <p:tgtEl>
                                          <p:spTgt spid="8"/>
                                        </p:tgtEl>
                                      </p:cBhvr>
                                      <p:by x="150000" y="150000"/>
                                    </p:animScale>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900" fill="hold"/>
                                        <p:tgtEl>
                                          <p:spTgt spid="9"/>
                                        </p:tgtEl>
                                        <p:attrNameLst>
                                          <p:attrName>ppt_x</p:attrName>
                                        </p:attrNameLst>
                                      </p:cBhvr>
                                      <p:tavLst>
                                        <p:tav tm="0">
                                          <p:val>
                                            <p:strVal val="1+#ppt_w/2"/>
                                          </p:val>
                                        </p:tav>
                                        <p:tav tm="100000">
                                          <p:val>
                                            <p:strVal val="#ppt_x"/>
                                          </p:val>
                                        </p:tav>
                                      </p:tavLst>
                                    </p:anim>
                                    <p:anim calcmode="lin" valueType="num">
                                      <p:cBhvr additive="base">
                                        <p:cTn id="22" dur="1900" fill="hold"/>
                                        <p:tgtEl>
                                          <p:spTgt spid="9"/>
                                        </p:tgtEl>
                                        <p:attrNameLst>
                                          <p:attrName>ppt_y</p:attrName>
                                        </p:attrNameLst>
                                      </p:cBhvr>
                                      <p:tavLst>
                                        <p:tav tm="0">
                                          <p:val>
                                            <p:strVal val="#ppt_y"/>
                                          </p:val>
                                        </p:tav>
                                        <p:tav tm="100000">
                                          <p:val>
                                            <p:strVal val="#ppt_y"/>
                                          </p:val>
                                        </p:tav>
                                      </p:tavLst>
                                    </p:anim>
                                  </p:childTnLst>
                                </p:cTn>
                              </p:par>
                              <p:par>
                                <p:cTn id="23"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4" dur="6000" fill="hold"/>
                                        <p:tgtEl>
                                          <p:spTgt spid="9"/>
                                        </p:tgtEl>
                                        <p:attrNameLst>
                                          <p:attrName>ppt_x</p:attrName>
                                          <p:attrName>ppt_y</p:attrName>
                                        </p:attrNameLst>
                                      </p:cBhvr>
                                    </p:animMotion>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par>
                                <p:cTn id="31"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2" dur="2000" fill="hold"/>
                                        <p:tgtEl>
                                          <p:spTgt spid="6"/>
                                        </p:tgtEl>
                                        <p:attrNameLst>
                                          <p:attrName>ppt_x</p:attrName>
                                          <p:attrName>ppt_y</p:attrName>
                                        </p:attrNameLst>
                                      </p:cBhvr>
                                      <p:rCtr x="-36901" y="-41273"/>
                                    </p:animMotion>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par>
                                <p:cTn id="36"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7" dur="2400" fill="hold"/>
                                        <p:tgtEl>
                                          <p:spTgt spid="16"/>
                                        </p:tgtEl>
                                        <p:attrNameLst>
                                          <p:attrName>ppt_x</p:attrName>
                                          <p:attrName>ppt_y</p:attrName>
                                        </p:attrNameLst>
                                      </p:cBhvr>
                                      <p:rCtr x="-36901" y="-41273"/>
                                    </p:animMotion>
                                  </p:childTnLst>
                                </p:cTn>
                              </p:par>
                              <p:par>
                                <p:cTn id="38" presetID="2" presetClass="entr" presetSubtype="8"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500" fill="hold"/>
                                        <p:tgtEl>
                                          <p:spTgt spid="3"/>
                                        </p:tgtEl>
                                        <p:attrNameLst>
                                          <p:attrName>ppt_x</p:attrName>
                                        </p:attrNameLst>
                                      </p:cBhvr>
                                      <p:tavLst>
                                        <p:tav tm="0">
                                          <p:val>
                                            <p:strVal val="0-#ppt_w/2"/>
                                          </p:val>
                                        </p:tav>
                                        <p:tav tm="100000">
                                          <p:val>
                                            <p:strVal val="#ppt_x"/>
                                          </p:val>
                                        </p:tav>
                                      </p:tavLst>
                                    </p:anim>
                                    <p:anim calcmode="lin" valueType="num">
                                      <p:cBhvr additive="base">
                                        <p:cTn id="41"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2" grpId="0"/>
      <p:bldP spid="6" grpId="0" animBg="1"/>
      <p:bldP spid="6"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65175" y="-2419350"/>
            <a:ext cx="5099050" cy="5099050"/>
          </a:xfrm>
          <a:prstGeom prst="ellipse">
            <a:avLst/>
          </a:prstGeom>
          <a:solidFill>
            <a:srgbClr val="0A3C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981075" y="-2605088"/>
            <a:ext cx="5483225" cy="5483226"/>
          </a:xfrm>
          <a:prstGeom prst="ellipse">
            <a:avLst/>
          </a:prstGeom>
          <a:noFill/>
          <a:ln>
            <a:solidFill>
              <a:srgbClr val="D8262E"/>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914400" y="285750"/>
            <a:ext cx="59055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600" b="1">
                <a:solidFill>
                  <a:schemeClr val="bg1"/>
                </a:solidFill>
                <a:latin typeface="Arial" charset="0"/>
              </a:rPr>
              <a:t>THE TIME FOR</a:t>
            </a:r>
            <a:br>
              <a:rPr lang="en-CA" altLang="x-none" sz="3600" b="1">
                <a:solidFill>
                  <a:schemeClr val="bg1"/>
                </a:solidFill>
                <a:latin typeface="Arial" charset="0"/>
              </a:rPr>
            </a:br>
            <a:r>
              <a:rPr lang="en-CA" altLang="x-none" sz="3600" b="1">
                <a:solidFill>
                  <a:schemeClr val="bg1"/>
                </a:solidFill>
                <a:latin typeface="Arial" charset="0"/>
              </a:rPr>
              <a:t>LEADERSHIP</a:t>
            </a:r>
            <a:br>
              <a:rPr lang="en-CA" altLang="x-none" sz="3600" b="1">
                <a:solidFill>
                  <a:schemeClr val="bg1"/>
                </a:solidFill>
                <a:latin typeface="Arial" charset="0"/>
              </a:rPr>
            </a:br>
            <a:r>
              <a:rPr lang="en-CA" altLang="x-none" sz="3600" b="1">
                <a:solidFill>
                  <a:schemeClr val="bg1"/>
                </a:solidFill>
                <a:latin typeface="Arial" charset="0"/>
              </a:rPr>
              <a:t>IS NOW</a:t>
            </a: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82950" name="Content Placeholder 2"/>
          <p:cNvSpPr txBox="1">
            <a:spLocks/>
          </p:cNvSpPr>
          <p:nvPr/>
        </p:nvSpPr>
        <p:spPr bwMode="auto">
          <a:xfrm>
            <a:off x="4891088" y="547688"/>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ts val="1000"/>
              </a:spcBef>
              <a:buFont typeface="Arial" charset="0"/>
              <a:buNone/>
            </a:pPr>
            <a:endParaRPr lang="en-CA" altLang="x-none" sz="2100">
              <a:solidFill>
                <a:srgbClr val="FFFFFF"/>
              </a:solidFill>
              <a:latin typeface="Arial" charset="0"/>
            </a:endParaRPr>
          </a:p>
        </p:txBody>
      </p:sp>
      <p:sp>
        <p:nvSpPr>
          <p:cNvPr id="2" name="Rectangle 1"/>
          <p:cNvSpPr>
            <a:spLocks noChangeArrowheads="1"/>
          </p:cNvSpPr>
          <p:nvPr/>
        </p:nvSpPr>
        <p:spPr bwMode="auto">
          <a:xfrm>
            <a:off x="4573588" y="519113"/>
            <a:ext cx="41306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CA" altLang="en-US" sz="2200" i="1">
                <a:latin typeface="Arial" charset="0"/>
              </a:rPr>
              <a:t>“</a:t>
            </a:r>
            <a:r>
              <a:rPr lang="en-CA" altLang="x-none" sz="2200" i="1">
                <a:latin typeface="Arial" charset="0"/>
              </a:rPr>
              <a:t>The greatest influence on student progression in learning is having highly expert, inspired and passionate teachers and school leaders working together to maximize the effect of their teaching on all students in their care.</a:t>
            </a:r>
            <a:r>
              <a:rPr lang="en-CA" altLang="en-US" sz="2200" i="1">
                <a:latin typeface="Arial" charset="0"/>
              </a:rPr>
              <a:t>”</a:t>
            </a:r>
            <a:endParaRPr lang="en-CA" altLang="x-none" sz="2200" i="1">
              <a:latin typeface="Arial" charset="0"/>
            </a:endParaRPr>
          </a:p>
          <a:p>
            <a:pPr eaLnBrk="1" hangingPunct="1">
              <a:spcBef>
                <a:spcPct val="0"/>
              </a:spcBef>
              <a:buFontTx/>
              <a:buNone/>
            </a:pPr>
            <a:endParaRPr lang="en-CA" altLang="x-none" sz="800" i="1">
              <a:latin typeface="Arial" charset="0"/>
            </a:endParaRPr>
          </a:p>
          <a:p>
            <a:pPr eaLnBrk="1" hangingPunct="1">
              <a:spcBef>
                <a:spcPct val="0"/>
              </a:spcBef>
              <a:buFontTx/>
              <a:buChar char="-"/>
            </a:pPr>
            <a:r>
              <a:rPr lang="en-CA" altLang="x-none" sz="2000">
                <a:latin typeface="Arial" charset="0"/>
              </a:rPr>
              <a:t>John Hattie</a:t>
            </a:r>
          </a:p>
          <a:p>
            <a:pPr eaLnBrk="1" hangingPunct="1">
              <a:spcBef>
                <a:spcPct val="0"/>
              </a:spcBef>
              <a:buFontTx/>
              <a:buNone/>
            </a:pPr>
            <a:endParaRPr lang="en-CA" altLang="x-none" sz="800">
              <a:latin typeface="Arial" charset="0"/>
            </a:endParaRPr>
          </a:p>
          <a:p>
            <a:pPr eaLnBrk="1" hangingPunct="1">
              <a:spcBef>
                <a:spcPct val="0"/>
              </a:spcBef>
              <a:buFontTx/>
              <a:buNone/>
            </a:pPr>
            <a:r>
              <a:rPr lang="en-CA" altLang="x-none" sz="1100">
                <a:latin typeface="Arial" charset="0"/>
              </a:rPr>
              <a:t>What Works Best in Education: </a:t>
            </a:r>
          </a:p>
          <a:p>
            <a:pPr eaLnBrk="1" hangingPunct="1">
              <a:spcBef>
                <a:spcPct val="0"/>
              </a:spcBef>
              <a:buFontTx/>
              <a:buNone/>
            </a:pPr>
            <a:r>
              <a:rPr lang="en-CA" altLang="x-none" sz="1100">
                <a:latin typeface="Arial" charset="0"/>
              </a:rPr>
              <a:t>The Politics of Collaborative Expertise (2015)</a:t>
            </a: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3" name="Group 13"/>
          <p:cNvGrpSpPr>
            <a:grpSpLocks/>
          </p:cNvGrpSpPr>
          <p:nvPr/>
        </p:nvGrpSpPr>
        <p:grpSpPr bwMode="auto">
          <a:xfrm>
            <a:off x="-1858963" y="4429125"/>
            <a:ext cx="4438651" cy="731838"/>
            <a:chOff x="-1858210" y="4428678"/>
            <a:chExt cx="4438316" cy="731813"/>
          </a:xfrm>
        </p:grpSpPr>
        <p:sp>
          <p:nvSpPr>
            <p:cNvPr id="17" name="Trapezoid 16"/>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2956" name="Picture 17"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01179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0" dur="2000" fill="hold"/>
                                        <p:tgtEl>
                                          <p:spTgt spid="6"/>
                                        </p:tgtEl>
                                        <p:attrNameLst>
                                          <p:attrName>ppt_x</p:attrName>
                                          <p:attrName>ppt_y</p:attrName>
                                        </p:attrNameLst>
                                      </p:cBhvr>
                                      <p:rCtr x="-36901" y="-41273"/>
                                    </p:animMotion>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par>
                                <p:cTn id="34"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5" dur="2400" fill="hold"/>
                                        <p:tgtEl>
                                          <p:spTgt spid="16"/>
                                        </p:tgtEl>
                                        <p:attrNameLst>
                                          <p:attrName>ppt_x</p:attrName>
                                          <p:attrName>ppt_y</p:attrName>
                                        </p:attrNameLst>
                                      </p:cBhvr>
                                      <p:rCtr x="-36901" y="-41273"/>
                                    </p:animMotion>
                                  </p:childTnLst>
                                </p:cTn>
                              </p:par>
                              <p:par>
                                <p:cTn id="36" presetID="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500" fill="hold"/>
                                        <p:tgtEl>
                                          <p:spTgt spid="3"/>
                                        </p:tgtEl>
                                        <p:attrNameLst>
                                          <p:attrName>ppt_x</p:attrName>
                                        </p:attrNameLst>
                                      </p:cBhvr>
                                      <p:tavLst>
                                        <p:tav tm="0">
                                          <p:val>
                                            <p:strVal val="0-#ppt_w/2"/>
                                          </p:val>
                                        </p:tav>
                                        <p:tav tm="100000">
                                          <p:val>
                                            <p:strVal val="#ppt_x"/>
                                          </p:val>
                                        </p:tav>
                                      </p:tavLst>
                                    </p:anim>
                                    <p:anim calcmode="lin" valueType="num">
                                      <p:cBhvr additive="base">
                                        <p:cTn id="39" dur="1500" fill="hold"/>
                                        <p:tgtEl>
                                          <p:spTgt spid="3"/>
                                        </p:tgtEl>
                                        <p:attrNameLst>
                                          <p:attrName>ppt_y</p:attrName>
                                        </p:attrNameLst>
                                      </p:cBhvr>
                                      <p:tavLst>
                                        <p:tav tm="0">
                                          <p:val>
                                            <p:strVal val="#ppt_y"/>
                                          </p:val>
                                        </p:tav>
                                        <p:tav tm="100000">
                                          <p:val>
                                            <p:strVal val="#ppt_y"/>
                                          </p:val>
                                        </p:tav>
                                      </p:tavLst>
                                    </p:anim>
                                  </p:childTnLst>
                                </p:cTn>
                              </p:par>
                              <p:par>
                                <p:cTn id="40" presetID="6" presetClass="emph" presetSubtype="0" fill="hold" nodeType="withEffect">
                                  <p:stCondLst>
                                    <p:cond delay="0"/>
                                  </p:stCondLst>
                                  <p:childTnLst>
                                    <p:animScale>
                                      <p:cBhvr>
                                        <p:cTn id="41" dur="4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2" grpId="0"/>
      <p:bldP spid="6" grpId="0" animBg="1"/>
      <p:bldP spid="6" grpId="1"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38213"/>
            <a:ext cx="9286875" cy="619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ight Triangle 36"/>
          <p:cNvSpPr/>
          <p:nvPr/>
        </p:nvSpPr>
        <p:spPr>
          <a:xfrm rot="13941861">
            <a:off x="-2887410" y="-2312474"/>
            <a:ext cx="10077459" cy="9889617"/>
          </a:xfrm>
          <a:prstGeom prst="rtTriangle">
            <a:avLst/>
          </a:prstGeom>
          <a:solidFill>
            <a:schemeClr val="bg1">
              <a:alpha val="50000"/>
            </a:schemeClr>
          </a:solidFill>
          <a:ln>
            <a:noFill/>
          </a:ln>
          <a:effectLst>
            <a:softEdge rad="1117600"/>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8" name="Oval 77"/>
          <p:cNvSpPr/>
          <p:nvPr/>
        </p:nvSpPr>
        <p:spPr>
          <a:xfrm>
            <a:off x="5611813" y="3032125"/>
            <a:ext cx="3625850" cy="3624263"/>
          </a:xfrm>
          <a:prstGeom prst="ellipse">
            <a:avLst/>
          </a:prstGeom>
          <a:noFill/>
          <a:ln>
            <a:solidFill>
              <a:srgbClr val="FFFFFF">
                <a:alpha val="15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9" name="Oval 78"/>
          <p:cNvSpPr/>
          <p:nvPr/>
        </p:nvSpPr>
        <p:spPr>
          <a:xfrm>
            <a:off x="5719763" y="3128963"/>
            <a:ext cx="3424237" cy="3424237"/>
          </a:xfrm>
          <a:prstGeom prst="ellipse">
            <a:avLst/>
          </a:prstGeom>
          <a:noFill/>
          <a:ln>
            <a:solidFill>
              <a:srgbClr val="FFFFFF">
                <a:alpha val="30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2" name="Group 24"/>
          <p:cNvGrpSpPr>
            <a:grpSpLocks/>
          </p:cNvGrpSpPr>
          <p:nvPr/>
        </p:nvGrpSpPr>
        <p:grpSpPr bwMode="auto">
          <a:xfrm>
            <a:off x="-881063" y="546100"/>
            <a:ext cx="1944688" cy="247650"/>
            <a:chOff x="-725569" y="511201"/>
            <a:chExt cx="2592490" cy="329787"/>
          </a:xfrm>
        </p:grpSpPr>
        <p:grpSp>
          <p:nvGrpSpPr>
            <p:cNvPr id="31771" name="Group 18"/>
            <p:cNvGrpSpPr>
              <a:grpSpLocks/>
            </p:cNvGrpSpPr>
            <p:nvPr/>
          </p:nvGrpSpPr>
          <p:grpSpPr bwMode="auto">
            <a:xfrm>
              <a:off x="1537134" y="511201"/>
              <a:ext cx="329787" cy="329787"/>
              <a:chOff x="7183776" y="804278"/>
              <a:chExt cx="329787" cy="329787"/>
            </a:xfrm>
          </p:grpSpPr>
          <p:sp>
            <p:nvSpPr>
              <p:cNvPr id="17" name="Oval 16"/>
              <p:cNvSpPr/>
              <p:nvPr/>
            </p:nvSpPr>
            <p:spPr>
              <a:xfrm>
                <a:off x="7227861" y="842330"/>
                <a:ext cx="249726"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p:cNvSpPr/>
              <p:nvPr/>
            </p:nvSpPr>
            <p:spPr>
              <a:xfrm>
                <a:off x="7183417" y="804278"/>
                <a:ext cx="33014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21" name="Straight Connector 20"/>
            <p:cNvCxnSpPr/>
            <p:nvPr/>
          </p:nvCxnSpPr>
          <p:spPr>
            <a:xfrm flipV="1">
              <a:off x="-725569" y="661297"/>
              <a:ext cx="2260229" cy="12684"/>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a:spLocks noChangeArrowheads="1"/>
          </p:cNvSpPr>
          <p:nvPr/>
        </p:nvSpPr>
        <p:spPr bwMode="auto">
          <a:xfrm>
            <a:off x="1117600" y="476250"/>
            <a:ext cx="37401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CA" altLang="x-none" sz="2400">
                <a:latin typeface="Arial" charset="0"/>
              </a:rPr>
              <a:t>Alignment is about structures; coherence</a:t>
            </a:r>
            <a:br>
              <a:rPr lang="en-CA" altLang="x-none" sz="2400">
                <a:latin typeface="Arial" charset="0"/>
              </a:rPr>
            </a:br>
            <a:r>
              <a:rPr lang="en-CA" altLang="x-none" sz="2400">
                <a:latin typeface="Arial" charset="0"/>
              </a:rPr>
              <a:t>is about mindsets.</a:t>
            </a:r>
          </a:p>
        </p:txBody>
      </p:sp>
      <p:grpSp>
        <p:nvGrpSpPr>
          <p:cNvPr id="5" name="Group 25"/>
          <p:cNvGrpSpPr>
            <a:grpSpLocks/>
          </p:cNvGrpSpPr>
          <p:nvPr/>
        </p:nvGrpSpPr>
        <p:grpSpPr bwMode="auto">
          <a:xfrm>
            <a:off x="-620713" y="1889125"/>
            <a:ext cx="1701801" cy="247650"/>
            <a:chOff x="-791589" y="1452705"/>
            <a:chExt cx="2270204" cy="329787"/>
          </a:xfrm>
        </p:grpSpPr>
        <p:grpSp>
          <p:nvGrpSpPr>
            <p:cNvPr id="31767" name="Group 46"/>
            <p:cNvGrpSpPr>
              <a:grpSpLocks/>
            </p:cNvGrpSpPr>
            <p:nvPr/>
          </p:nvGrpSpPr>
          <p:grpSpPr bwMode="auto">
            <a:xfrm>
              <a:off x="1148828" y="1452705"/>
              <a:ext cx="329787" cy="329787"/>
              <a:chOff x="7183776" y="804278"/>
              <a:chExt cx="329787" cy="329787"/>
            </a:xfrm>
          </p:grpSpPr>
          <p:sp>
            <p:nvSpPr>
              <p:cNvPr id="49" name="Oval 48"/>
              <p:cNvSpPr/>
              <p:nvPr/>
            </p:nvSpPr>
            <p:spPr>
              <a:xfrm>
                <a:off x="7227669" y="842330"/>
                <a:ext cx="249892"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Oval 49"/>
              <p:cNvSpPr/>
              <p:nvPr/>
            </p:nvSpPr>
            <p:spPr>
              <a:xfrm>
                <a:off x="7183197" y="804278"/>
                <a:ext cx="330366"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48" name="Straight Connector 47"/>
            <p:cNvCxnSpPr/>
            <p:nvPr/>
          </p:nvCxnSpPr>
          <p:spPr>
            <a:xfrm flipH="1">
              <a:off x="-791589" y="1615485"/>
              <a:ext cx="1939839" cy="6341"/>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26"/>
          <p:cNvGrpSpPr>
            <a:grpSpLocks/>
          </p:cNvGrpSpPr>
          <p:nvPr/>
        </p:nvGrpSpPr>
        <p:grpSpPr bwMode="auto">
          <a:xfrm>
            <a:off x="-1930400" y="3271838"/>
            <a:ext cx="2994025" cy="247650"/>
            <a:chOff x="-2538532" y="2427192"/>
            <a:chExt cx="3992727" cy="329787"/>
          </a:xfrm>
        </p:grpSpPr>
        <p:grpSp>
          <p:nvGrpSpPr>
            <p:cNvPr id="31763" name="Group 51"/>
            <p:cNvGrpSpPr>
              <a:grpSpLocks/>
            </p:cNvGrpSpPr>
            <p:nvPr/>
          </p:nvGrpSpPr>
          <p:grpSpPr bwMode="auto">
            <a:xfrm>
              <a:off x="1124408" y="2427192"/>
              <a:ext cx="329787" cy="329787"/>
              <a:chOff x="7183776" y="804278"/>
              <a:chExt cx="329787" cy="329787"/>
            </a:xfrm>
          </p:grpSpPr>
          <p:sp>
            <p:nvSpPr>
              <p:cNvPr id="54" name="Oval 53"/>
              <p:cNvSpPr/>
              <p:nvPr/>
            </p:nvSpPr>
            <p:spPr>
              <a:xfrm>
                <a:off x="7227764" y="842330"/>
                <a:ext cx="249810" cy="249454"/>
              </a:xfrm>
              <a:prstGeom prst="ellipse">
                <a:avLst/>
              </a:prstGeom>
              <a:solidFill>
                <a:srgbClr val="0A3C67">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Oval 54"/>
              <p:cNvSpPr/>
              <p:nvPr/>
            </p:nvSpPr>
            <p:spPr>
              <a:xfrm>
                <a:off x="7183305" y="804278"/>
                <a:ext cx="330258" cy="329787"/>
              </a:xfrm>
              <a:prstGeom prst="ellipse">
                <a:avLst/>
              </a:prstGeom>
              <a:noFill/>
              <a:ln>
                <a:solidFill>
                  <a:srgbClr val="0A3C67">
                    <a:alpha val="46000"/>
                  </a:srgb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cxnSp>
          <p:nvCxnSpPr>
            <p:cNvPr id="53" name="Straight Connector 52"/>
            <p:cNvCxnSpPr/>
            <p:nvPr/>
          </p:nvCxnSpPr>
          <p:spPr>
            <a:xfrm flipV="1">
              <a:off x="-2538532" y="2573059"/>
              <a:ext cx="3666704" cy="23255"/>
            </a:xfrm>
            <a:prstGeom prst="line">
              <a:avLst/>
            </a:prstGeom>
            <a:ln>
              <a:solidFill>
                <a:srgbClr val="0A3C67">
                  <a:alpha val="46000"/>
                </a:srgbClr>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a:spLocks noChangeArrowheads="1"/>
          </p:cNvSpPr>
          <p:nvPr/>
        </p:nvSpPr>
        <p:spPr bwMode="auto">
          <a:xfrm>
            <a:off x="1117600" y="1817688"/>
            <a:ext cx="2852738"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CA" altLang="x-none" sz="2400">
                <a:latin typeface="Arial" charset="0"/>
              </a:rPr>
              <a:t>System coherence is about shared mindsets.</a:t>
            </a:r>
          </a:p>
        </p:txBody>
      </p:sp>
      <p:sp>
        <p:nvSpPr>
          <p:cNvPr id="12" name="TextBox 11"/>
          <p:cNvSpPr txBox="1">
            <a:spLocks noChangeArrowheads="1"/>
          </p:cNvSpPr>
          <p:nvPr/>
        </p:nvSpPr>
        <p:spPr bwMode="auto">
          <a:xfrm>
            <a:off x="1117600" y="3186113"/>
            <a:ext cx="5338763"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CA" altLang="x-none" sz="2400">
                <a:latin typeface="Arial" charset="0"/>
              </a:rPr>
              <a:t>A tool is only as good as the </a:t>
            </a:r>
            <a:br>
              <a:rPr lang="en-CA" altLang="x-none" sz="2400">
                <a:latin typeface="Arial" charset="0"/>
              </a:rPr>
            </a:br>
            <a:r>
              <a:rPr lang="en-CA" altLang="x-none" sz="2400">
                <a:latin typeface="Arial" charset="0"/>
              </a:rPr>
              <a:t>mindset using it.</a:t>
            </a:r>
          </a:p>
        </p:txBody>
      </p:sp>
      <p:sp>
        <p:nvSpPr>
          <p:cNvPr id="6" name="Oval 5"/>
          <p:cNvSpPr/>
          <p:nvPr/>
        </p:nvSpPr>
        <p:spPr>
          <a:xfrm>
            <a:off x="4762500" y="-2124075"/>
            <a:ext cx="5097463" cy="5099050"/>
          </a:xfrm>
          <a:prstGeom prst="ellipse">
            <a:avLst/>
          </a:prstGeom>
          <a:solidFill>
            <a:srgbClr val="0A3C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8" name="Oval 7"/>
          <p:cNvSpPr/>
          <p:nvPr/>
        </p:nvSpPr>
        <p:spPr>
          <a:xfrm>
            <a:off x="4546600" y="-2309813"/>
            <a:ext cx="5483225" cy="5483226"/>
          </a:xfrm>
          <a:prstGeom prst="ellipse">
            <a:avLst/>
          </a:prstGeom>
          <a:noFill/>
          <a:ln>
            <a:solidFill>
              <a:srgbClr val="D8262E"/>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Title 1"/>
          <p:cNvSpPr txBox="1">
            <a:spLocks/>
          </p:cNvSpPr>
          <p:nvPr/>
        </p:nvSpPr>
        <p:spPr bwMode="auto">
          <a:xfrm>
            <a:off x="4506913" y="160338"/>
            <a:ext cx="526415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4100" b="1">
                <a:solidFill>
                  <a:srgbClr val="FFFFFF"/>
                </a:solidFill>
                <a:latin typeface="Arial" charset="0"/>
              </a:rPr>
              <a:t>COHERENCE</a:t>
            </a:r>
            <a:br>
              <a:rPr lang="en-CA" altLang="x-none" sz="4100" b="1">
                <a:solidFill>
                  <a:srgbClr val="FFFFFF"/>
                </a:solidFill>
                <a:latin typeface="Arial" charset="0"/>
              </a:rPr>
            </a:br>
            <a:r>
              <a:rPr lang="en-CA" altLang="x-none" sz="4100" b="1">
                <a:solidFill>
                  <a:srgbClr val="FFFFFF"/>
                </a:solidFill>
                <a:latin typeface="Arial" charset="0"/>
              </a:rPr>
              <a:t>MAKING</a:t>
            </a:r>
          </a:p>
        </p:txBody>
      </p:sp>
      <p:grpSp>
        <p:nvGrpSpPr>
          <p:cNvPr id="14" name="Group 29"/>
          <p:cNvGrpSpPr>
            <a:grpSpLocks/>
          </p:cNvGrpSpPr>
          <p:nvPr/>
        </p:nvGrpSpPr>
        <p:grpSpPr bwMode="auto">
          <a:xfrm>
            <a:off x="-1858963" y="4429125"/>
            <a:ext cx="4438651" cy="731838"/>
            <a:chOff x="-1858210" y="4428678"/>
            <a:chExt cx="4438316" cy="731813"/>
          </a:xfrm>
        </p:grpSpPr>
        <p:sp>
          <p:nvSpPr>
            <p:cNvPr id="31" name="Trapezoid 30"/>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1762" name="Picture 31"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965039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800" fill="hold"/>
                                        <p:tgtEl>
                                          <p:spTgt spid="4"/>
                                        </p:tgtEl>
                                        <p:attrNameLst>
                                          <p:attrName>ppt_x</p:attrName>
                                        </p:attrNameLst>
                                      </p:cBhvr>
                                      <p:tavLst>
                                        <p:tav tm="0">
                                          <p:val>
                                            <p:strVal val="0-#ppt_w/2"/>
                                          </p:val>
                                        </p:tav>
                                        <p:tav tm="100000">
                                          <p:val>
                                            <p:strVal val="#ppt_x"/>
                                          </p:val>
                                        </p:tav>
                                      </p:tavLst>
                                    </p:anim>
                                    <p:anim calcmode="lin" valueType="num">
                                      <p:cBhvr additive="base">
                                        <p:cTn id="8" dur="8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00" fill="hold"/>
                                        <p:tgtEl>
                                          <p:spTgt spid="12"/>
                                        </p:tgtEl>
                                        <p:attrNameLst>
                                          <p:attrName>ppt_x</p:attrName>
                                        </p:attrNameLst>
                                      </p:cBhvr>
                                      <p:tavLst>
                                        <p:tav tm="0">
                                          <p:val>
                                            <p:strVal val="0-#ppt_w/2"/>
                                          </p:val>
                                        </p:tav>
                                        <p:tav tm="100000">
                                          <p:val>
                                            <p:strVal val="#ppt_x"/>
                                          </p:val>
                                        </p:tav>
                                      </p:tavLst>
                                    </p:anim>
                                    <p:anim calcmode="lin" valueType="num">
                                      <p:cBhvr additive="base">
                                        <p:cTn id="16" dur="12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300" fill="hold"/>
                                        <p:tgtEl>
                                          <p:spTgt spid="6"/>
                                        </p:tgtEl>
                                        <p:attrNameLst>
                                          <p:attrName>ppt_x</p:attrName>
                                        </p:attrNameLst>
                                      </p:cBhvr>
                                      <p:tavLst>
                                        <p:tav tm="0">
                                          <p:val>
                                            <p:strVal val="1+#ppt_w/2"/>
                                          </p:val>
                                        </p:tav>
                                        <p:tav tm="100000">
                                          <p:val>
                                            <p:strVal val="#ppt_x"/>
                                          </p:val>
                                        </p:tav>
                                      </p:tavLst>
                                    </p:anim>
                                    <p:anim calcmode="lin" valueType="num">
                                      <p:cBhvr additive="base">
                                        <p:cTn id="20" dur="13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300" fill="hold"/>
                                        <p:tgtEl>
                                          <p:spTgt spid="8"/>
                                        </p:tgtEl>
                                        <p:attrNameLst>
                                          <p:attrName>ppt_x</p:attrName>
                                        </p:attrNameLst>
                                      </p:cBhvr>
                                      <p:tavLst>
                                        <p:tav tm="0">
                                          <p:val>
                                            <p:strVal val="#ppt_x"/>
                                          </p:val>
                                        </p:tav>
                                        <p:tav tm="100000">
                                          <p:val>
                                            <p:strVal val="#ppt_x"/>
                                          </p:val>
                                        </p:tav>
                                      </p:tavLst>
                                    </p:anim>
                                    <p:anim calcmode="lin" valueType="num">
                                      <p:cBhvr additive="base">
                                        <p:cTn id="24" dur="1300" fill="hold"/>
                                        <p:tgtEl>
                                          <p:spTgt spid="8"/>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p:stCondLst>
                                    <p:cond delay="0"/>
                                  </p:stCondLst>
                                  <p:childTnLst>
                                    <p:set>
                                      <p:cBhvr>
                                        <p:cTn id="26" dur="1" fill="hold">
                                          <p:stCondLst>
                                            <p:cond delay="1399"/>
                                          </p:stCondLst>
                                        </p:cTn>
                                        <p:tgtEl>
                                          <p:spTgt spid="7"/>
                                        </p:tgtEl>
                                        <p:attrNameLst>
                                          <p:attrName>style.visibility</p:attrName>
                                        </p:attrNameLst>
                                      </p:cBhvr>
                                      <p:to>
                                        <p:strVal val="visible"/>
                                      </p:to>
                                    </p:set>
                                  </p:childTnLst>
                                </p:cTn>
                              </p:par>
                              <p:par>
                                <p:cTn id="27" presetID="2" presetClass="entr" presetSubtype="2"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800" fill="hold"/>
                                        <p:tgtEl>
                                          <p:spTgt spid="79"/>
                                        </p:tgtEl>
                                        <p:attrNameLst>
                                          <p:attrName>ppt_x</p:attrName>
                                        </p:attrNameLst>
                                      </p:cBhvr>
                                      <p:tavLst>
                                        <p:tav tm="0">
                                          <p:val>
                                            <p:strVal val="1+#ppt_w/2"/>
                                          </p:val>
                                        </p:tav>
                                        <p:tav tm="100000">
                                          <p:val>
                                            <p:strVal val="#ppt_x"/>
                                          </p:val>
                                        </p:tav>
                                      </p:tavLst>
                                    </p:anim>
                                    <p:anim calcmode="lin" valueType="num">
                                      <p:cBhvr additive="base">
                                        <p:cTn id="30" dur="800" fill="hold"/>
                                        <p:tgtEl>
                                          <p:spTgt spid="7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additive="base">
                                        <p:cTn id="33" dur="1100" fill="hold"/>
                                        <p:tgtEl>
                                          <p:spTgt spid="78"/>
                                        </p:tgtEl>
                                        <p:attrNameLst>
                                          <p:attrName>ppt_x</p:attrName>
                                        </p:attrNameLst>
                                      </p:cBhvr>
                                      <p:tavLst>
                                        <p:tav tm="0">
                                          <p:val>
                                            <p:strVal val="1+#ppt_w/2"/>
                                          </p:val>
                                        </p:tav>
                                        <p:tav tm="100000">
                                          <p:val>
                                            <p:strVal val="#ppt_x"/>
                                          </p:val>
                                        </p:tav>
                                      </p:tavLst>
                                    </p:anim>
                                    <p:anim calcmode="lin" valueType="num">
                                      <p:cBhvr additive="base">
                                        <p:cTn id="34" dur="1100" fill="hold"/>
                                        <p:tgtEl>
                                          <p:spTgt spid="78"/>
                                        </p:tgtEl>
                                        <p:attrNameLst>
                                          <p:attrName>ppt_y</p:attrName>
                                        </p:attrNameLst>
                                      </p:cBhvr>
                                      <p:tavLst>
                                        <p:tav tm="0">
                                          <p:val>
                                            <p:strVal val="#ppt_y"/>
                                          </p:val>
                                        </p:tav>
                                        <p:tav tm="100000">
                                          <p:val>
                                            <p:strVal val="#ppt_y"/>
                                          </p:val>
                                        </p:tav>
                                      </p:tavLst>
                                    </p:anim>
                                  </p:childTnLst>
                                </p:cTn>
                              </p:par>
                              <p:par>
                                <p:cTn id="35" presetID="2" presetClass="entr" presetSubtype="2" fill="hold" grpId="1"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additive="base">
                                        <p:cTn id="37" dur="1900" fill="hold"/>
                                        <p:tgtEl>
                                          <p:spTgt spid="79"/>
                                        </p:tgtEl>
                                        <p:attrNameLst>
                                          <p:attrName>ppt_x</p:attrName>
                                        </p:attrNameLst>
                                      </p:cBhvr>
                                      <p:tavLst>
                                        <p:tav tm="0">
                                          <p:val>
                                            <p:strVal val="1+#ppt_w/2"/>
                                          </p:val>
                                        </p:tav>
                                        <p:tav tm="100000">
                                          <p:val>
                                            <p:strVal val="#ppt_x"/>
                                          </p:val>
                                        </p:tav>
                                      </p:tavLst>
                                    </p:anim>
                                    <p:anim calcmode="lin" valueType="num">
                                      <p:cBhvr additive="base">
                                        <p:cTn id="38" dur="1900" fill="hold"/>
                                        <p:tgtEl>
                                          <p:spTgt spid="79"/>
                                        </p:tgtEl>
                                        <p:attrNameLst>
                                          <p:attrName>ppt_y</p:attrName>
                                        </p:attrNameLst>
                                      </p:cBhvr>
                                      <p:tavLst>
                                        <p:tav tm="0">
                                          <p:val>
                                            <p:strVal val="#ppt_y"/>
                                          </p:val>
                                        </p:tav>
                                        <p:tav tm="100000">
                                          <p:val>
                                            <p:strVal val="#ppt_y"/>
                                          </p:val>
                                        </p:tav>
                                      </p:tavLst>
                                    </p:anim>
                                  </p:childTnLst>
                                </p:cTn>
                              </p:par>
                              <p:par>
                                <p:cTn id="39" presetID="2" presetClass="entr" presetSubtype="2" fill="hold" grpId="1"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1500" fill="hold"/>
                                        <p:tgtEl>
                                          <p:spTgt spid="78"/>
                                        </p:tgtEl>
                                        <p:attrNameLst>
                                          <p:attrName>ppt_x</p:attrName>
                                        </p:attrNameLst>
                                      </p:cBhvr>
                                      <p:tavLst>
                                        <p:tav tm="0">
                                          <p:val>
                                            <p:strVal val="1+#ppt_w/2"/>
                                          </p:val>
                                        </p:tav>
                                        <p:tav tm="100000">
                                          <p:val>
                                            <p:strVal val="#ppt_x"/>
                                          </p:val>
                                        </p:tav>
                                      </p:tavLst>
                                    </p:anim>
                                    <p:anim calcmode="lin" valueType="num">
                                      <p:cBhvr additive="base">
                                        <p:cTn id="42" dur="1500" fill="hold"/>
                                        <p:tgtEl>
                                          <p:spTgt spid="78"/>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700" fill="hold"/>
                                        <p:tgtEl>
                                          <p:spTgt spid="2"/>
                                        </p:tgtEl>
                                        <p:attrNameLst>
                                          <p:attrName>ppt_x</p:attrName>
                                        </p:attrNameLst>
                                      </p:cBhvr>
                                      <p:tavLst>
                                        <p:tav tm="0">
                                          <p:val>
                                            <p:strVal val="0-#ppt_w/2"/>
                                          </p:val>
                                        </p:tav>
                                        <p:tav tm="100000">
                                          <p:val>
                                            <p:strVal val="#ppt_x"/>
                                          </p:val>
                                        </p:tav>
                                      </p:tavLst>
                                    </p:anim>
                                    <p:anim calcmode="lin" valueType="num">
                                      <p:cBhvr additive="base">
                                        <p:cTn id="46" dur="700" fill="hold"/>
                                        <p:tgtEl>
                                          <p:spTgt spid="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000" fill="hold"/>
                                        <p:tgtEl>
                                          <p:spTgt spid="5"/>
                                        </p:tgtEl>
                                        <p:attrNameLst>
                                          <p:attrName>ppt_x</p:attrName>
                                        </p:attrNameLst>
                                      </p:cBhvr>
                                      <p:tavLst>
                                        <p:tav tm="0">
                                          <p:val>
                                            <p:strVal val="0-#ppt_w/2"/>
                                          </p:val>
                                        </p:tav>
                                        <p:tav tm="100000">
                                          <p:val>
                                            <p:strVal val="#ppt_x"/>
                                          </p:val>
                                        </p:tav>
                                      </p:tavLst>
                                    </p:anim>
                                    <p:anim calcmode="lin" valueType="num">
                                      <p:cBhvr additive="base">
                                        <p:cTn id="50" dur="1000" fill="hold"/>
                                        <p:tgtEl>
                                          <p:spTgt spid="5"/>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1300" fill="hold"/>
                                        <p:tgtEl>
                                          <p:spTgt spid="10"/>
                                        </p:tgtEl>
                                        <p:attrNameLst>
                                          <p:attrName>ppt_x</p:attrName>
                                        </p:attrNameLst>
                                      </p:cBhvr>
                                      <p:tavLst>
                                        <p:tav tm="0">
                                          <p:val>
                                            <p:strVal val="0-#ppt_w/2"/>
                                          </p:val>
                                        </p:tav>
                                        <p:tav tm="100000">
                                          <p:val>
                                            <p:strVal val="#ppt_x"/>
                                          </p:val>
                                        </p:tav>
                                      </p:tavLst>
                                    </p:anim>
                                    <p:anim calcmode="lin" valueType="num">
                                      <p:cBhvr additive="base">
                                        <p:cTn id="54" dur="13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500" fill="hold"/>
                                        <p:tgtEl>
                                          <p:spTgt spid="14"/>
                                        </p:tgtEl>
                                        <p:attrNameLst>
                                          <p:attrName>ppt_x</p:attrName>
                                        </p:attrNameLst>
                                      </p:cBhvr>
                                      <p:tavLst>
                                        <p:tav tm="0">
                                          <p:val>
                                            <p:strVal val="0-#ppt_w/2"/>
                                          </p:val>
                                        </p:tav>
                                        <p:tav tm="100000">
                                          <p:val>
                                            <p:strVal val="#ppt_x"/>
                                          </p:val>
                                        </p:tav>
                                      </p:tavLst>
                                    </p:anim>
                                    <p:anim calcmode="lin" valueType="num">
                                      <p:cBhvr additive="base">
                                        <p:cTn id="58" dur="1500" fill="hold"/>
                                        <p:tgtEl>
                                          <p:spTgt spid="14"/>
                                        </p:tgtEl>
                                        <p:attrNameLst>
                                          <p:attrName>ppt_y</p:attrName>
                                        </p:attrNameLst>
                                      </p:cBhvr>
                                      <p:tavLst>
                                        <p:tav tm="0">
                                          <p:val>
                                            <p:strVal val="#ppt_y"/>
                                          </p:val>
                                        </p:tav>
                                        <p:tav tm="100000">
                                          <p:val>
                                            <p:strVal val="#ppt_y"/>
                                          </p:val>
                                        </p:tav>
                                      </p:tavLst>
                                    </p:anim>
                                  </p:childTnLst>
                                </p:cTn>
                              </p:par>
                              <p:par>
                                <p:cTn id="59" presetID="6" presetClass="emph" presetSubtype="0" fill="hold" nodeType="withEffect">
                                  <p:stCondLst>
                                    <p:cond delay="0"/>
                                  </p:stCondLst>
                                  <p:childTnLst>
                                    <p:animScale>
                                      <p:cBhvr>
                                        <p:cTn id="60" dur="8000" fill="hold"/>
                                        <p:tgtEl>
                                          <p:spTgt spid="3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79" grpId="0" animBg="1"/>
      <p:bldP spid="79" grpId="1" animBg="1"/>
      <p:bldP spid="4" grpId="0"/>
      <p:bldP spid="11" grpId="0"/>
      <p:bldP spid="12" grpId="0"/>
      <p:bldP spid="6" grpId="0" animBg="1"/>
      <p:bldP spid="8"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0"/>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rot="5400000">
            <a:off x="370681" y="-1196181"/>
            <a:ext cx="7389813" cy="8131175"/>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5" name="Title 1"/>
          <p:cNvSpPr txBox="1">
            <a:spLocks/>
          </p:cNvSpPr>
          <p:nvPr/>
        </p:nvSpPr>
        <p:spPr bwMode="auto">
          <a:xfrm>
            <a:off x="236538" y="631825"/>
            <a:ext cx="65627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3300" b="1">
                <a:solidFill>
                  <a:srgbClr val="FFFFFF"/>
                </a:solidFill>
                <a:latin typeface="Arial" charset="0"/>
              </a:rPr>
              <a:t>ELEMENTS OF</a:t>
            </a:r>
            <a:br>
              <a:rPr lang="en-CA" altLang="x-none" sz="3300" b="1">
                <a:solidFill>
                  <a:srgbClr val="FFFFFF"/>
                </a:solidFill>
                <a:latin typeface="Arial" charset="0"/>
              </a:rPr>
            </a:br>
            <a:r>
              <a:rPr lang="en-CA" altLang="x-none" sz="3300" b="1">
                <a:solidFill>
                  <a:srgbClr val="FFFFFF"/>
                </a:solidFill>
                <a:latin typeface="Arial" charset="0"/>
              </a:rPr>
              <a:t>COHERENCE</a:t>
            </a:r>
          </a:p>
        </p:txBody>
      </p:sp>
      <p:sp>
        <p:nvSpPr>
          <p:cNvPr id="9" name="TextBox 8"/>
          <p:cNvSpPr txBox="1">
            <a:spLocks noChangeArrowheads="1"/>
          </p:cNvSpPr>
          <p:nvPr/>
        </p:nvSpPr>
        <p:spPr bwMode="auto">
          <a:xfrm>
            <a:off x="279400" y="1296988"/>
            <a:ext cx="45275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285750" indent="-28575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pPr>
            <a:r>
              <a:rPr lang="en-CA" altLang="x-none" sz="2000">
                <a:solidFill>
                  <a:srgbClr val="FFFFFF"/>
                </a:solidFill>
                <a:latin typeface="Arial" charset="0"/>
              </a:rPr>
              <a:t>A small number of ambitious goals</a:t>
            </a:r>
          </a:p>
          <a:p>
            <a:pPr eaLnBrk="1" hangingPunct="1">
              <a:spcBef>
                <a:spcPct val="0"/>
              </a:spcBef>
            </a:pPr>
            <a:r>
              <a:rPr lang="en-CA" altLang="x-none" sz="2000">
                <a:solidFill>
                  <a:srgbClr val="FFFFFF"/>
                </a:solidFill>
                <a:latin typeface="Arial" charset="0"/>
              </a:rPr>
              <a:t>A focus on instruction and the student achievement agenda</a:t>
            </a:r>
          </a:p>
          <a:p>
            <a:pPr eaLnBrk="1" hangingPunct="1">
              <a:spcBef>
                <a:spcPct val="0"/>
              </a:spcBef>
            </a:pPr>
            <a:r>
              <a:rPr lang="en-CA" altLang="x-none" sz="2000">
                <a:solidFill>
                  <a:srgbClr val="FFFFFF"/>
                </a:solidFill>
                <a:latin typeface="Arial" charset="0"/>
              </a:rPr>
              <a:t>Continuous capacity building </a:t>
            </a:r>
            <a:br>
              <a:rPr lang="en-CA" altLang="x-none" sz="2000">
                <a:solidFill>
                  <a:srgbClr val="FFFFFF"/>
                </a:solidFill>
                <a:latin typeface="Arial" charset="0"/>
              </a:rPr>
            </a:br>
            <a:r>
              <a:rPr lang="en-CA" altLang="x-none" sz="2000">
                <a:solidFill>
                  <a:srgbClr val="FFFFFF"/>
                </a:solidFill>
                <a:latin typeface="Arial" charset="0"/>
              </a:rPr>
              <a:t>around that agenda</a:t>
            </a:r>
          </a:p>
          <a:p>
            <a:pPr eaLnBrk="1" hangingPunct="1">
              <a:spcBef>
                <a:spcPct val="0"/>
              </a:spcBef>
            </a:pPr>
            <a:r>
              <a:rPr lang="en-CA" altLang="x-none" sz="2000">
                <a:solidFill>
                  <a:srgbClr val="FFFFFF"/>
                </a:solidFill>
                <a:latin typeface="Arial" charset="0"/>
              </a:rPr>
              <a:t>Cultivation of </a:t>
            </a:r>
            <a:r>
              <a:rPr lang="en-CA" altLang="en-US" sz="2000">
                <a:solidFill>
                  <a:srgbClr val="FFFFFF"/>
                </a:solidFill>
                <a:latin typeface="Arial" charset="0"/>
              </a:rPr>
              <a:t>‘</a:t>
            </a:r>
            <a:r>
              <a:rPr lang="en-CA" altLang="ja-JP" sz="2000">
                <a:solidFill>
                  <a:srgbClr val="FFFFFF"/>
                </a:solidFill>
                <a:latin typeface="Arial" charset="0"/>
              </a:rPr>
              <a:t>systemness</a:t>
            </a:r>
            <a:r>
              <a:rPr lang="en-CA" altLang="en-US" sz="2000">
                <a:solidFill>
                  <a:srgbClr val="FFFFFF"/>
                </a:solidFill>
                <a:latin typeface="Arial" charset="0"/>
              </a:rPr>
              <a:t>’</a:t>
            </a:r>
            <a:r>
              <a:rPr lang="en-CA" altLang="ja-JP" sz="2000">
                <a:solidFill>
                  <a:srgbClr val="FFFFFF"/>
                </a:solidFill>
                <a:latin typeface="Arial" charset="0"/>
              </a:rPr>
              <a:t> </a:t>
            </a:r>
            <a:br>
              <a:rPr lang="en-CA" altLang="ja-JP" sz="2000">
                <a:solidFill>
                  <a:srgbClr val="FFFFFF"/>
                </a:solidFill>
                <a:latin typeface="Arial" charset="0"/>
              </a:rPr>
            </a:br>
            <a:r>
              <a:rPr lang="en-CA" altLang="ja-JP" sz="2000">
                <a:solidFill>
                  <a:srgbClr val="FFFFFF"/>
                </a:solidFill>
                <a:latin typeface="Arial" charset="0"/>
              </a:rPr>
              <a:t>on the part of all</a:t>
            </a:r>
            <a:endParaRPr lang="en-CA" altLang="x-none" sz="2000">
              <a:solidFill>
                <a:srgbClr val="FFFFFF"/>
              </a:solidFill>
              <a:latin typeface="Arial" charset="0"/>
            </a:endParaRPr>
          </a:p>
        </p:txBody>
      </p:sp>
      <p:grpSp>
        <p:nvGrpSpPr>
          <p:cNvPr id="2" name="Group 9"/>
          <p:cNvGrpSpPr>
            <a:grpSpLocks/>
          </p:cNvGrpSpPr>
          <p:nvPr/>
        </p:nvGrpSpPr>
        <p:grpSpPr bwMode="auto">
          <a:xfrm>
            <a:off x="-1858963" y="4429125"/>
            <a:ext cx="4438651" cy="731838"/>
            <a:chOff x="-1858210" y="4428678"/>
            <a:chExt cx="4438316" cy="731813"/>
          </a:xfrm>
        </p:grpSpPr>
        <p:sp>
          <p:nvSpPr>
            <p:cNvPr id="11" name="Trapezoid 10"/>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7895" name="Picture 11"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10000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300" fill="hold"/>
                                        <p:tgtEl>
                                          <p:spTgt spid="16"/>
                                        </p:tgtEl>
                                        <p:attrNameLst>
                                          <p:attrName>ppt_x</p:attrName>
                                        </p:attrNameLst>
                                      </p:cBhvr>
                                      <p:tavLst>
                                        <p:tav tm="0">
                                          <p:val>
                                            <p:strVal val="0-#ppt_w/2"/>
                                          </p:val>
                                        </p:tav>
                                        <p:tav tm="100000">
                                          <p:val>
                                            <p:strVal val="#ppt_x"/>
                                          </p:val>
                                        </p:tav>
                                      </p:tavLst>
                                    </p:anim>
                                    <p:anim calcmode="lin" valueType="num">
                                      <p:cBhvr additive="base">
                                        <p:cTn id="8" dur="1300" fill="hold"/>
                                        <p:tgtEl>
                                          <p:spTgt spid="1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6" presetClass="emph" presetSubtype="0" accel="25000" decel="37500" fill="hold" nodeType="withEffect">
                                  <p:stCondLst>
                                    <p:cond delay="0"/>
                                  </p:stCondLst>
                                  <p:childTnLst>
                                    <p:animScale>
                                      <p:cBhvr>
                                        <p:cTn id="13" dur="8000" fill="hold"/>
                                        <p:tgtEl>
                                          <p:spTgt spid="5"/>
                                        </p:tgtEl>
                                      </p:cBhvr>
                                      <p:by x="120000" y="120000"/>
                                    </p:animScale>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600"/>
                                        <p:tgtEl>
                                          <p:spTgt spid="9"/>
                                        </p:tgtEl>
                                      </p:cBhvr>
                                    </p:animEffect>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0-#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
          <p:cNvSpPr>
            <a:spLocks noChangeArrowheads="1"/>
          </p:cNvSpPr>
          <p:nvPr/>
        </p:nvSpPr>
        <p:spPr bwMode="auto">
          <a:xfrm>
            <a:off x="0" y="0"/>
            <a:ext cx="9144000" cy="51435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endParaRPr lang="x-none" altLang="x-none" sz="1800">
              <a:solidFill>
                <a:srgbClr val="FFFFFF"/>
              </a:solidFill>
            </a:endParaRPr>
          </a:p>
        </p:txBody>
      </p:sp>
      <p:sp>
        <p:nvSpPr>
          <p:cNvPr id="17" name="Right Triangle 16"/>
          <p:cNvSpPr/>
          <p:nvPr/>
        </p:nvSpPr>
        <p:spPr>
          <a:xfrm>
            <a:off x="-481013" y="1296988"/>
            <a:ext cx="5053013" cy="4168775"/>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8" name="Title 1"/>
          <p:cNvSpPr txBox="1">
            <a:spLocks/>
          </p:cNvSpPr>
          <p:nvPr/>
        </p:nvSpPr>
        <p:spPr bwMode="auto">
          <a:xfrm>
            <a:off x="277813" y="4213225"/>
            <a:ext cx="29733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3300" b="1">
                <a:solidFill>
                  <a:srgbClr val="FFFFFF"/>
                </a:solidFill>
                <a:latin typeface="Arial" charset="0"/>
              </a:rPr>
              <a:t>FOCUSING</a:t>
            </a:r>
            <a:br>
              <a:rPr lang="en-CA" altLang="x-none" sz="3300" b="1">
                <a:solidFill>
                  <a:srgbClr val="FFFFFF"/>
                </a:solidFill>
                <a:latin typeface="Arial" charset="0"/>
              </a:rPr>
            </a:br>
            <a:r>
              <a:rPr lang="en-CA" altLang="x-none" sz="3300" b="1">
                <a:solidFill>
                  <a:srgbClr val="FFFFFF"/>
                </a:solidFill>
                <a:latin typeface="Arial" charset="0"/>
              </a:rPr>
              <a:t>DIRECTION</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444500"/>
            <a:ext cx="4310063"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5289550" y="2894013"/>
            <a:ext cx="1179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rgbClr val="0A3C67"/>
                </a:solidFill>
                <a:latin typeface="Arial" charset="0"/>
              </a:rPr>
              <a:t>LEADERSHIP</a:t>
            </a:r>
          </a:p>
        </p:txBody>
      </p:sp>
      <p:sp>
        <p:nvSpPr>
          <p:cNvPr id="20" name="TextBox 19"/>
          <p:cNvSpPr txBox="1">
            <a:spLocks noChangeArrowheads="1"/>
          </p:cNvSpPr>
          <p:nvPr/>
        </p:nvSpPr>
        <p:spPr bwMode="auto">
          <a:xfrm>
            <a:off x="4441825" y="3595688"/>
            <a:ext cx="1506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400" b="1">
                <a:solidFill>
                  <a:srgbClr val="FFFFFF"/>
                </a:solidFill>
                <a:latin typeface="Arial" charset="0"/>
              </a:rPr>
              <a:t>Securing</a:t>
            </a:r>
          </a:p>
          <a:p>
            <a:pPr eaLnBrk="1" hangingPunct="1">
              <a:spcBef>
                <a:spcPct val="0"/>
              </a:spcBef>
              <a:buFontTx/>
              <a:buNone/>
            </a:pPr>
            <a:r>
              <a:rPr lang="en-US" altLang="x-none" sz="1400" b="1">
                <a:solidFill>
                  <a:srgbClr val="FFFFFF"/>
                </a:solidFill>
                <a:latin typeface="Arial" charset="0"/>
              </a:rPr>
              <a:t>Accountability</a:t>
            </a:r>
          </a:p>
        </p:txBody>
      </p:sp>
      <p:sp>
        <p:nvSpPr>
          <p:cNvPr id="24" name="TextBox 23"/>
          <p:cNvSpPr txBox="1">
            <a:spLocks noChangeArrowheads="1"/>
          </p:cNvSpPr>
          <p:nvPr/>
        </p:nvSpPr>
        <p:spPr bwMode="auto">
          <a:xfrm>
            <a:off x="5962650" y="3667125"/>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400" b="1">
                <a:solidFill>
                  <a:srgbClr val="FFFFFF"/>
                </a:solidFill>
                <a:latin typeface="Arial" charset="0"/>
              </a:rPr>
              <a:t>Deepening</a:t>
            </a:r>
          </a:p>
          <a:p>
            <a:pPr eaLnBrk="1" hangingPunct="1">
              <a:spcBef>
                <a:spcPct val="0"/>
              </a:spcBef>
              <a:buFontTx/>
              <a:buNone/>
            </a:pPr>
            <a:r>
              <a:rPr lang="en-US" altLang="x-none" sz="1400" b="1">
                <a:solidFill>
                  <a:srgbClr val="FFFFFF"/>
                </a:solidFill>
                <a:latin typeface="Arial" charset="0"/>
              </a:rPr>
              <a:t>Learning</a:t>
            </a:r>
          </a:p>
        </p:txBody>
      </p:sp>
      <p:sp>
        <p:nvSpPr>
          <p:cNvPr id="25" name="TextBox 24"/>
          <p:cNvSpPr txBox="1">
            <a:spLocks noChangeArrowheads="1"/>
          </p:cNvSpPr>
          <p:nvPr/>
        </p:nvSpPr>
        <p:spPr bwMode="auto">
          <a:xfrm>
            <a:off x="5940425" y="1454150"/>
            <a:ext cx="15224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x-none" sz="1400">
              <a:solidFill>
                <a:srgbClr val="FFFFFF"/>
              </a:solidFill>
              <a:latin typeface="Arial" charset="0"/>
            </a:endParaRPr>
          </a:p>
          <a:p>
            <a:pPr eaLnBrk="1" hangingPunct="1">
              <a:spcBef>
                <a:spcPct val="0"/>
              </a:spcBef>
              <a:buFontTx/>
              <a:buNone/>
            </a:pPr>
            <a:r>
              <a:rPr lang="en-US" altLang="x-none" sz="1400" b="1">
                <a:solidFill>
                  <a:srgbClr val="FFFFFF"/>
                </a:solidFill>
                <a:latin typeface="Arial" charset="0"/>
              </a:rPr>
              <a:t>Cultivating</a:t>
            </a:r>
          </a:p>
          <a:p>
            <a:pPr eaLnBrk="1" hangingPunct="1">
              <a:spcBef>
                <a:spcPct val="0"/>
              </a:spcBef>
              <a:buFontTx/>
              <a:buNone/>
            </a:pPr>
            <a:r>
              <a:rPr lang="en-US" altLang="x-none" sz="1400" b="1">
                <a:solidFill>
                  <a:srgbClr val="FFFFFF"/>
                </a:solidFill>
                <a:latin typeface="Arial" charset="0"/>
              </a:rPr>
              <a:t>Collaborative</a:t>
            </a:r>
          </a:p>
          <a:p>
            <a:pPr eaLnBrk="1" hangingPunct="1">
              <a:spcBef>
                <a:spcPct val="0"/>
              </a:spcBef>
              <a:buFontTx/>
              <a:buNone/>
            </a:pPr>
            <a:r>
              <a:rPr lang="en-US" altLang="x-none" sz="1400" b="1">
                <a:solidFill>
                  <a:srgbClr val="FFFFFF"/>
                </a:solidFill>
                <a:latin typeface="Arial" charset="0"/>
              </a:rPr>
              <a:t>Cultures</a:t>
            </a:r>
          </a:p>
        </p:txBody>
      </p:sp>
      <p:sp>
        <p:nvSpPr>
          <p:cNvPr id="12" name="TextBox 11"/>
          <p:cNvSpPr txBox="1"/>
          <p:nvPr/>
        </p:nvSpPr>
        <p:spPr>
          <a:xfrm>
            <a:off x="3876675" y="1076325"/>
            <a:ext cx="1927225" cy="1385888"/>
          </a:xfrm>
          <a:prstGeom prst="rect">
            <a:avLst/>
          </a:prstGeom>
          <a:noFill/>
        </p:spPr>
        <p:txBody>
          <a:bodyPr>
            <a:spAutoFit/>
          </a:bodyPr>
          <a:lstStyle/>
          <a:p>
            <a:pPr eaLnBrk="1" fontAlgn="auto" hangingPunct="1">
              <a:spcBef>
                <a:spcPts val="0"/>
              </a:spcBef>
              <a:spcAft>
                <a:spcPts val="0"/>
              </a:spcAft>
              <a:defRPr/>
            </a:pPr>
            <a:endParaRPr lang="en-US" sz="1400" dirty="0">
              <a:solidFill>
                <a:srgbClr val="FFFFFF"/>
              </a:solidFill>
              <a:latin typeface="Arial"/>
              <a:ea typeface="+mn-ea"/>
              <a:cs typeface="Arial"/>
            </a:endParaRPr>
          </a:p>
          <a:p>
            <a:pPr eaLnBrk="1" fontAlgn="auto" hangingPunct="1">
              <a:spcBef>
                <a:spcPts val="0"/>
              </a:spcBef>
              <a:spcAft>
                <a:spcPts val="0"/>
              </a:spcAft>
              <a:defRPr/>
            </a:pPr>
            <a:r>
              <a:rPr lang="en-US" sz="1400" b="1" dirty="0">
                <a:solidFill>
                  <a:srgbClr val="FFFFFF"/>
                </a:solidFill>
                <a:latin typeface="Arial"/>
                <a:ea typeface="+mn-ea"/>
                <a:cs typeface="Arial"/>
              </a:rPr>
              <a:t>Focusing Direction</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Purpose Driven</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Goals That Impact</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Clarity of Strategy</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Change Leadership</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decel="66667"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4" grpId="0"/>
      <p:bldP spid="2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3"/>
          <p:cNvSpPr>
            <a:spLocks noChangeArrowheads="1"/>
          </p:cNvSpPr>
          <p:nvPr/>
        </p:nvSpPr>
        <p:spPr bwMode="auto">
          <a:xfrm>
            <a:off x="0" y="0"/>
            <a:ext cx="9144000" cy="51435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endParaRPr lang="x-none" altLang="x-none" sz="1800">
              <a:solidFill>
                <a:srgbClr val="FFFFFF"/>
              </a:solidFill>
            </a:endParaRPr>
          </a:p>
        </p:txBody>
      </p:sp>
      <p:sp>
        <p:nvSpPr>
          <p:cNvPr id="17" name="Right Triangle 16"/>
          <p:cNvSpPr/>
          <p:nvPr/>
        </p:nvSpPr>
        <p:spPr>
          <a:xfrm>
            <a:off x="-481013" y="1296988"/>
            <a:ext cx="5053013" cy="4168775"/>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8" name="Title 1"/>
          <p:cNvSpPr txBox="1">
            <a:spLocks/>
          </p:cNvSpPr>
          <p:nvPr/>
        </p:nvSpPr>
        <p:spPr bwMode="auto">
          <a:xfrm>
            <a:off x="277813" y="4191000"/>
            <a:ext cx="3948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2500" b="1">
                <a:solidFill>
                  <a:srgbClr val="FFFFFF"/>
                </a:solidFill>
                <a:latin typeface="Arial" charset="0"/>
              </a:rPr>
              <a:t>CULTIVATING COLLABORATIVE</a:t>
            </a:r>
            <a:br>
              <a:rPr lang="en-CA" altLang="x-none" sz="2500" b="1">
                <a:solidFill>
                  <a:srgbClr val="FFFFFF"/>
                </a:solidFill>
                <a:latin typeface="Arial" charset="0"/>
              </a:rPr>
            </a:br>
            <a:r>
              <a:rPr lang="en-CA" altLang="x-none" sz="2500" b="1">
                <a:solidFill>
                  <a:srgbClr val="FFFFFF"/>
                </a:solidFill>
                <a:latin typeface="Arial" charset="0"/>
              </a:rPr>
              <a:t>CULTURES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444500"/>
            <a:ext cx="4310062"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4840288" y="1506538"/>
            <a:ext cx="1041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x-none" sz="1000">
              <a:solidFill>
                <a:srgbClr val="FFFFFF"/>
              </a:solidFill>
              <a:latin typeface="Arial" charset="0"/>
            </a:endParaRPr>
          </a:p>
          <a:p>
            <a:pPr eaLnBrk="1" hangingPunct="1">
              <a:spcBef>
                <a:spcPct val="0"/>
              </a:spcBef>
              <a:buFontTx/>
              <a:buNone/>
            </a:pPr>
            <a:r>
              <a:rPr lang="en-US" altLang="x-none" sz="1400" b="1">
                <a:solidFill>
                  <a:srgbClr val="FFFFFF"/>
                </a:solidFill>
                <a:latin typeface="Arial" charset="0"/>
              </a:rPr>
              <a:t>Focusing</a:t>
            </a:r>
            <a:br>
              <a:rPr lang="en-US" altLang="x-none" sz="1400" b="1">
                <a:solidFill>
                  <a:srgbClr val="FFFFFF"/>
                </a:solidFill>
                <a:latin typeface="Arial" charset="0"/>
              </a:rPr>
            </a:br>
            <a:r>
              <a:rPr lang="en-US" altLang="x-none" sz="1400" b="1">
                <a:solidFill>
                  <a:srgbClr val="FFFFFF"/>
                </a:solidFill>
                <a:latin typeface="Arial" charset="0"/>
              </a:rPr>
              <a:t>Direction</a:t>
            </a:r>
          </a:p>
        </p:txBody>
      </p:sp>
      <p:sp>
        <p:nvSpPr>
          <p:cNvPr id="22" name="TextBox 21"/>
          <p:cNvSpPr txBox="1">
            <a:spLocks noChangeArrowheads="1"/>
          </p:cNvSpPr>
          <p:nvPr/>
        </p:nvSpPr>
        <p:spPr bwMode="auto">
          <a:xfrm>
            <a:off x="5289550" y="2894013"/>
            <a:ext cx="1179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rgbClr val="0A3C67"/>
                </a:solidFill>
                <a:latin typeface="Arial" charset="0"/>
              </a:rPr>
              <a:t>LEADERSHIP</a:t>
            </a:r>
          </a:p>
        </p:txBody>
      </p:sp>
      <p:sp>
        <p:nvSpPr>
          <p:cNvPr id="23" name="TextBox 22"/>
          <p:cNvSpPr txBox="1">
            <a:spLocks noChangeArrowheads="1"/>
          </p:cNvSpPr>
          <p:nvPr/>
        </p:nvSpPr>
        <p:spPr bwMode="auto">
          <a:xfrm>
            <a:off x="4441825" y="3595688"/>
            <a:ext cx="1506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400" b="1">
                <a:solidFill>
                  <a:srgbClr val="FFFFFF"/>
                </a:solidFill>
                <a:latin typeface="Arial" charset="0"/>
              </a:rPr>
              <a:t>Securing</a:t>
            </a:r>
          </a:p>
          <a:p>
            <a:pPr eaLnBrk="1" hangingPunct="1">
              <a:spcBef>
                <a:spcPct val="0"/>
              </a:spcBef>
              <a:buFontTx/>
              <a:buNone/>
            </a:pPr>
            <a:r>
              <a:rPr lang="en-US" altLang="x-none" sz="1400" b="1">
                <a:solidFill>
                  <a:srgbClr val="FFFFFF"/>
                </a:solidFill>
                <a:latin typeface="Arial" charset="0"/>
              </a:rPr>
              <a:t>Accountability</a:t>
            </a:r>
          </a:p>
        </p:txBody>
      </p:sp>
      <p:sp>
        <p:nvSpPr>
          <p:cNvPr id="11" name="TextBox 10"/>
          <p:cNvSpPr txBox="1"/>
          <p:nvPr/>
        </p:nvSpPr>
        <p:spPr>
          <a:xfrm>
            <a:off x="5970588" y="581025"/>
            <a:ext cx="2211387" cy="2030413"/>
          </a:xfrm>
          <a:prstGeom prst="rect">
            <a:avLst/>
          </a:prstGeom>
          <a:noFill/>
        </p:spPr>
        <p:txBody>
          <a:bodyPr>
            <a:spAutoFit/>
          </a:bodyPr>
          <a:lstStyle/>
          <a:p>
            <a:pPr eaLnBrk="1" fontAlgn="auto" hangingPunct="1">
              <a:spcBef>
                <a:spcPts val="0"/>
              </a:spcBef>
              <a:spcAft>
                <a:spcPts val="0"/>
              </a:spcAft>
              <a:defRPr/>
            </a:pPr>
            <a:endParaRPr lang="en-US" sz="1400" dirty="0">
              <a:solidFill>
                <a:srgbClr val="FFFFFF"/>
              </a:solidFill>
              <a:latin typeface="Arial"/>
              <a:ea typeface="+mn-ea"/>
              <a:cs typeface="Arial"/>
            </a:endParaRPr>
          </a:p>
          <a:p>
            <a:pPr eaLnBrk="1" fontAlgn="auto" hangingPunct="1">
              <a:spcBef>
                <a:spcPts val="0"/>
              </a:spcBef>
              <a:spcAft>
                <a:spcPts val="0"/>
              </a:spcAft>
              <a:defRPr/>
            </a:pPr>
            <a:r>
              <a:rPr lang="en-US" sz="1400" b="1" dirty="0">
                <a:solidFill>
                  <a:srgbClr val="FFFFFF"/>
                </a:solidFill>
                <a:latin typeface="Arial"/>
                <a:ea typeface="+mn-ea"/>
                <a:cs typeface="Arial"/>
              </a:rPr>
              <a:t>Cultivating Collaborative</a:t>
            </a:r>
          </a:p>
          <a:p>
            <a:pPr eaLnBrk="1" fontAlgn="auto" hangingPunct="1">
              <a:spcBef>
                <a:spcPts val="0"/>
              </a:spcBef>
              <a:spcAft>
                <a:spcPts val="0"/>
              </a:spcAft>
              <a:defRPr/>
            </a:pPr>
            <a:r>
              <a:rPr lang="en-US" sz="1400" b="1" dirty="0">
                <a:solidFill>
                  <a:srgbClr val="FFFFFF"/>
                </a:solidFill>
                <a:latin typeface="Arial"/>
                <a:ea typeface="+mn-ea"/>
                <a:cs typeface="Arial"/>
              </a:rPr>
              <a:t>Cultures</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Culture of Growth</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Learning Leadership</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Capacity Building</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Collaborative Work</a:t>
            </a:r>
          </a:p>
          <a:p>
            <a:pPr eaLnBrk="1" fontAlgn="auto" hangingPunct="1">
              <a:spcBef>
                <a:spcPts val="0"/>
              </a:spcBef>
              <a:spcAft>
                <a:spcPts val="0"/>
              </a:spcAft>
              <a:defRPr/>
            </a:pPr>
            <a:endParaRPr lang="en-US" sz="1400" b="1" dirty="0">
              <a:solidFill>
                <a:srgbClr val="FFFFFF"/>
              </a:solidFill>
              <a:latin typeface="Arial"/>
              <a:ea typeface="+mn-ea"/>
              <a:cs typeface="Arial"/>
            </a:endParaRPr>
          </a:p>
        </p:txBody>
      </p:sp>
      <p:sp>
        <p:nvSpPr>
          <p:cNvPr id="25" name="TextBox 24"/>
          <p:cNvSpPr txBox="1">
            <a:spLocks noChangeArrowheads="1"/>
          </p:cNvSpPr>
          <p:nvPr/>
        </p:nvSpPr>
        <p:spPr bwMode="auto">
          <a:xfrm>
            <a:off x="5962650" y="3667125"/>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400" b="1">
                <a:solidFill>
                  <a:srgbClr val="FFFFFF"/>
                </a:solidFill>
                <a:latin typeface="Arial" charset="0"/>
              </a:rPr>
              <a:t>Deepening</a:t>
            </a:r>
          </a:p>
          <a:p>
            <a:pPr eaLnBrk="1" hangingPunct="1">
              <a:spcBef>
                <a:spcPct val="0"/>
              </a:spcBef>
              <a:buFontTx/>
              <a:buNone/>
            </a:pPr>
            <a:r>
              <a:rPr lang="en-US" altLang="x-none" sz="1400" b="1">
                <a:solidFill>
                  <a:srgbClr val="FFFFFF"/>
                </a:solidFill>
                <a:latin typeface="Arial" charset="0"/>
              </a:rPr>
              <a:t>Learning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decel="66667"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2" grpId="0"/>
      <p:bldP spid="23" grpId="0"/>
      <p:bldP spid="11"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
          <p:cNvSpPr>
            <a:spLocks noChangeArrowheads="1"/>
          </p:cNvSpPr>
          <p:nvPr/>
        </p:nvSpPr>
        <p:spPr bwMode="auto">
          <a:xfrm>
            <a:off x="0" y="0"/>
            <a:ext cx="9144000" cy="51435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endParaRPr lang="x-none" altLang="x-none" sz="1800">
              <a:solidFill>
                <a:srgbClr val="FFFFFF"/>
              </a:solidFill>
            </a:endParaRPr>
          </a:p>
        </p:txBody>
      </p:sp>
      <p:sp>
        <p:nvSpPr>
          <p:cNvPr id="17" name="Right Triangle 16"/>
          <p:cNvSpPr/>
          <p:nvPr/>
        </p:nvSpPr>
        <p:spPr>
          <a:xfrm>
            <a:off x="-481013" y="1296988"/>
            <a:ext cx="5053013" cy="4168775"/>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8" name="Title 1"/>
          <p:cNvSpPr txBox="1">
            <a:spLocks/>
          </p:cNvSpPr>
          <p:nvPr/>
        </p:nvSpPr>
        <p:spPr bwMode="auto">
          <a:xfrm>
            <a:off x="277813" y="4191000"/>
            <a:ext cx="3948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b="1">
                <a:solidFill>
                  <a:srgbClr val="FFFFFF"/>
                </a:solidFill>
                <a:latin typeface="Arial" charset="0"/>
              </a:rPr>
              <a:t>DEEPENING</a:t>
            </a:r>
            <a:br>
              <a:rPr lang="en-CA" altLang="x-none" b="1">
                <a:solidFill>
                  <a:srgbClr val="FFFFFF"/>
                </a:solidFill>
                <a:latin typeface="Arial" charset="0"/>
              </a:rPr>
            </a:br>
            <a:r>
              <a:rPr lang="en-CA" altLang="x-none" b="1">
                <a:solidFill>
                  <a:srgbClr val="FFFFFF"/>
                </a:solidFill>
                <a:latin typeface="Arial" charset="0"/>
              </a:rPr>
              <a:t>LEARNING</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7663" y="444500"/>
            <a:ext cx="4310062"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4840288" y="622300"/>
            <a:ext cx="1041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x-none" sz="1000">
              <a:solidFill>
                <a:srgbClr val="FFFFFF"/>
              </a:solidFill>
              <a:latin typeface="Arial" charset="0"/>
            </a:endParaRPr>
          </a:p>
          <a:p>
            <a:pPr eaLnBrk="1" hangingPunct="1">
              <a:spcBef>
                <a:spcPct val="0"/>
              </a:spcBef>
              <a:buFontTx/>
              <a:buNone/>
            </a:pPr>
            <a:r>
              <a:rPr lang="en-US" altLang="x-none" sz="1400" b="1">
                <a:solidFill>
                  <a:srgbClr val="FFFFFF"/>
                </a:solidFill>
                <a:latin typeface="Arial" charset="0"/>
              </a:rPr>
              <a:t>Focusing</a:t>
            </a:r>
            <a:br>
              <a:rPr lang="en-US" altLang="x-none" sz="1400" b="1">
                <a:solidFill>
                  <a:srgbClr val="FFFFFF"/>
                </a:solidFill>
                <a:latin typeface="Arial" charset="0"/>
              </a:rPr>
            </a:br>
            <a:r>
              <a:rPr lang="en-US" altLang="x-none" sz="1400" b="1">
                <a:solidFill>
                  <a:srgbClr val="FFFFFF"/>
                </a:solidFill>
                <a:latin typeface="Arial" charset="0"/>
              </a:rPr>
              <a:t>Direction</a:t>
            </a:r>
          </a:p>
        </p:txBody>
      </p:sp>
      <p:sp>
        <p:nvSpPr>
          <p:cNvPr id="27" name="TextBox 26"/>
          <p:cNvSpPr txBox="1">
            <a:spLocks noChangeArrowheads="1"/>
          </p:cNvSpPr>
          <p:nvPr/>
        </p:nvSpPr>
        <p:spPr bwMode="auto">
          <a:xfrm>
            <a:off x="5940425" y="582613"/>
            <a:ext cx="1522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x-none" sz="1400">
              <a:solidFill>
                <a:srgbClr val="FFFFFF"/>
              </a:solidFill>
              <a:latin typeface="Arial" charset="0"/>
            </a:endParaRPr>
          </a:p>
          <a:p>
            <a:pPr eaLnBrk="1" hangingPunct="1">
              <a:spcBef>
                <a:spcPct val="0"/>
              </a:spcBef>
              <a:buFontTx/>
              <a:buNone/>
            </a:pPr>
            <a:r>
              <a:rPr lang="en-US" altLang="x-none" sz="1400" b="1">
                <a:solidFill>
                  <a:srgbClr val="FFFFFF"/>
                </a:solidFill>
                <a:latin typeface="Arial" charset="0"/>
              </a:rPr>
              <a:t>Cultivating</a:t>
            </a:r>
          </a:p>
          <a:p>
            <a:pPr eaLnBrk="1" hangingPunct="1">
              <a:spcBef>
                <a:spcPct val="0"/>
              </a:spcBef>
              <a:buFontTx/>
              <a:buNone/>
            </a:pPr>
            <a:r>
              <a:rPr lang="en-US" altLang="x-none" sz="1400" b="1">
                <a:solidFill>
                  <a:srgbClr val="FFFFFF"/>
                </a:solidFill>
                <a:latin typeface="Arial" charset="0"/>
              </a:rPr>
              <a:t>Collaborative</a:t>
            </a:r>
          </a:p>
          <a:p>
            <a:pPr eaLnBrk="1" hangingPunct="1">
              <a:spcBef>
                <a:spcPct val="0"/>
              </a:spcBef>
              <a:buFontTx/>
              <a:buNone/>
            </a:pPr>
            <a:r>
              <a:rPr lang="en-US" altLang="x-none" sz="1400" b="1">
                <a:solidFill>
                  <a:srgbClr val="FFFFFF"/>
                </a:solidFill>
                <a:latin typeface="Arial" charset="0"/>
              </a:rPr>
              <a:t>Cultures</a:t>
            </a:r>
          </a:p>
        </p:txBody>
      </p:sp>
      <p:sp>
        <p:nvSpPr>
          <p:cNvPr id="30" name="TextBox 29"/>
          <p:cNvSpPr txBox="1">
            <a:spLocks noChangeArrowheads="1"/>
          </p:cNvSpPr>
          <p:nvPr/>
        </p:nvSpPr>
        <p:spPr bwMode="auto">
          <a:xfrm>
            <a:off x="5289550" y="2008188"/>
            <a:ext cx="1179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rgbClr val="0A3C67"/>
                </a:solidFill>
                <a:latin typeface="Arial" charset="0"/>
              </a:rPr>
              <a:t>LEADERSHIP</a:t>
            </a:r>
          </a:p>
        </p:txBody>
      </p:sp>
      <p:sp>
        <p:nvSpPr>
          <p:cNvPr id="13" name="TextBox 12"/>
          <p:cNvSpPr txBox="1">
            <a:spLocks noChangeArrowheads="1"/>
          </p:cNvSpPr>
          <p:nvPr/>
        </p:nvSpPr>
        <p:spPr bwMode="auto">
          <a:xfrm>
            <a:off x="4441825" y="2709863"/>
            <a:ext cx="1506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400" b="1">
                <a:solidFill>
                  <a:srgbClr val="FFFFFF"/>
                </a:solidFill>
                <a:latin typeface="Arial" charset="0"/>
              </a:rPr>
              <a:t>Securing</a:t>
            </a:r>
          </a:p>
          <a:p>
            <a:pPr eaLnBrk="1" hangingPunct="1">
              <a:spcBef>
                <a:spcPct val="0"/>
              </a:spcBef>
              <a:buFontTx/>
              <a:buNone/>
            </a:pPr>
            <a:r>
              <a:rPr lang="en-US" altLang="x-none" sz="1400" b="1">
                <a:solidFill>
                  <a:srgbClr val="FFFFFF"/>
                </a:solidFill>
                <a:latin typeface="Arial" charset="0"/>
              </a:rPr>
              <a:t>Accountability</a:t>
            </a:r>
          </a:p>
        </p:txBody>
      </p:sp>
      <p:sp>
        <p:nvSpPr>
          <p:cNvPr id="22" name="TextBox 21"/>
          <p:cNvSpPr txBox="1"/>
          <p:nvPr/>
        </p:nvSpPr>
        <p:spPr>
          <a:xfrm>
            <a:off x="5970588" y="2533650"/>
            <a:ext cx="3071812" cy="1600200"/>
          </a:xfrm>
          <a:prstGeom prst="rect">
            <a:avLst/>
          </a:prstGeom>
          <a:noFill/>
        </p:spPr>
        <p:txBody>
          <a:bodyPr>
            <a:spAutoFit/>
          </a:bodyPr>
          <a:lstStyle/>
          <a:p>
            <a:pPr eaLnBrk="1" fontAlgn="auto" hangingPunct="1">
              <a:spcBef>
                <a:spcPts val="0"/>
              </a:spcBef>
              <a:spcAft>
                <a:spcPts val="0"/>
              </a:spcAft>
              <a:defRPr/>
            </a:pPr>
            <a:endParaRPr lang="en-US" sz="1400" dirty="0">
              <a:solidFill>
                <a:srgbClr val="FFFFFF"/>
              </a:solidFill>
              <a:latin typeface="Arial"/>
              <a:ea typeface="+mn-ea"/>
              <a:cs typeface="Arial"/>
            </a:endParaRPr>
          </a:p>
          <a:p>
            <a:pPr eaLnBrk="1" fontAlgn="auto" hangingPunct="1">
              <a:spcBef>
                <a:spcPts val="0"/>
              </a:spcBef>
              <a:spcAft>
                <a:spcPts val="0"/>
              </a:spcAft>
              <a:defRPr/>
            </a:pPr>
            <a:r>
              <a:rPr lang="en-US" sz="1400" b="1" dirty="0">
                <a:solidFill>
                  <a:srgbClr val="FFFFFF"/>
                </a:solidFill>
                <a:latin typeface="Arial"/>
                <a:ea typeface="+mn-ea"/>
                <a:cs typeface="Arial"/>
              </a:rPr>
              <a:t>Deepening Learning</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Clarity of Learning Goals</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Precision in Pedagogy</a:t>
            </a:r>
          </a:p>
          <a:p>
            <a:pPr marL="171450" indent="-171450" eaLnBrk="1" fontAlgn="auto" hangingPunct="1">
              <a:spcBef>
                <a:spcPts val="0"/>
              </a:spcBef>
              <a:spcAft>
                <a:spcPts val="0"/>
              </a:spcAft>
              <a:buFont typeface="Arial"/>
              <a:buChar char="•"/>
              <a:defRPr/>
            </a:pPr>
            <a:r>
              <a:rPr lang="en-US" sz="1400" dirty="0">
                <a:solidFill>
                  <a:srgbClr val="FFFFFF"/>
                </a:solidFill>
                <a:latin typeface="Arial"/>
                <a:ea typeface="+mn-ea"/>
                <a:cs typeface="Arial"/>
              </a:rPr>
              <a:t>Shift Practices </a:t>
            </a:r>
            <a:br>
              <a:rPr lang="en-US" sz="1400" dirty="0">
                <a:solidFill>
                  <a:srgbClr val="FFFFFF"/>
                </a:solidFill>
                <a:latin typeface="Arial"/>
                <a:ea typeface="+mn-ea"/>
                <a:cs typeface="Arial"/>
              </a:rPr>
            </a:br>
            <a:r>
              <a:rPr lang="en-US" sz="1400" dirty="0">
                <a:solidFill>
                  <a:srgbClr val="FFFFFF"/>
                </a:solidFill>
                <a:latin typeface="Arial"/>
                <a:ea typeface="+mn-ea"/>
                <a:cs typeface="Arial"/>
              </a:rPr>
              <a:t>Through Capacity</a:t>
            </a:r>
            <a:br>
              <a:rPr lang="en-US" sz="1400" dirty="0">
                <a:solidFill>
                  <a:srgbClr val="FFFFFF"/>
                </a:solidFill>
                <a:latin typeface="Arial"/>
                <a:ea typeface="+mn-ea"/>
                <a:cs typeface="Arial"/>
              </a:rPr>
            </a:br>
            <a:r>
              <a:rPr lang="en-US" sz="1400" dirty="0">
                <a:solidFill>
                  <a:srgbClr val="FFFFFF"/>
                </a:solidFill>
                <a:latin typeface="Arial"/>
                <a:ea typeface="+mn-ea"/>
                <a:cs typeface="Arial"/>
              </a:rPr>
              <a:t>Building</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decel="66667"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6" grpId="0"/>
      <p:bldP spid="27" grpId="0"/>
      <p:bldP spid="30" grpId="0"/>
      <p:bldP spid="13"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1"/>
          <p:cNvSpPr>
            <a:spLocks noChangeArrowheads="1"/>
          </p:cNvSpPr>
          <p:nvPr/>
        </p:nvSpPr>
        <p:spPr bwMode="auto">
          <a:xfrm>
            <a:off x="0" y="0"/>
            <a:ext cx="9144000" cy="51435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endParaRPr lang="x-none" altLang="x-none" sz="1800">
              <a:solidFill>
                <a:srgbClr val="FFFFFF"/>
              </a:solidFill>
            </a:endParaRPr>
          </a:p>
        </p:txBody>
      </p:sp>
      <p:sp>
        <p:nvSpPr>
          <p:cNvPr id="10" name="Right Triangle 9"/>
          <p:cNvSpPr/>
          <p:nvPr/>
        </p:nvSpPr>
        <p:spPr>
          <a:xfrm>
            <a:off x="-481013" y="1296988"/>
            <a:ext cx="5053013" cy="4168775"/>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8" name="Title 1"/>
          <p:cNvSpPr txBox="1">
            <a:spLocks/>
          </p:cNvSpPr>
          <p:nvPr/>
        </p:nvSpPr>
        <p:spPr bwMode="auto">
          <a:xfrm>
            <a:off x="277813" y="4191000"/>
            <a:ext cx="394811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2800" b="1">
                <a:solidFill>
                  <a:srgbClr val="FFFFFF"/>
                </a:solidFill>
                <a:latin typeface="Arial" charset="0"/>
              </a:rPr>
              <a:t>SECURING</a:t>
            </a:r>
            <a:br>
              <a:rPr lang="en-CA" altLang="x-none" sz="2800" b="1">
                <a:solidFill>
                  <a:srgbClr val="FFFFFF"/>
                </a:solidFill>
                <a:latin typeface="Arial" charset="0"/>
              </a:rPr>
            </a:br>
            <a:r>
              <a:rPr lang="en-CA" altLang="x-none" sz="2800" b="1">
                <a:solidFill>
                  <a:srgbClr val="FFFFFF"/>
                </a:solidFill>
                <a:latin typeface="Arial" charset="0"/>
              </a:rPr>
              <a:t>ACCOUNTABILITY</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444500"/>
            <a:ext cx="4310062"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4840288" y="622300"/>
            <a:ext cx="1041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x-none" sz="1000">
              <a:solidFill>
                <a:srgbClr val="FFFFFF"/>
              </a:solidFill>
              <a:latin typeface="Arial" charset="0"/>
            </a:endParaRPr>
          </a:p>
          <a:p>
            <a:pPr eaLnBrk="1" hangingPunct="1">
              <a:spcBef>
                <a:spcPct val="0"/>
              </a:spcBef>
              <a:buFontTx/>
              <a:buNone/>
            </a:pPr>
            <a:r>
              <a:rPr lang="en-US" altLang="x-none" sz="1400" b="1">
                <a:solidFill>
                  <a:srgbClr val="FFFFFF"/>
                </a:solidFill>
                <a:latin typeface="Arial" charset="0"/>
              </a:rPr>
              <a:t>Focusing</a:t>
            </a:r>
            <a:br>
              <a:rPr lang="en-US" altLang="x-none" sz="1400" b="1">
                <a:solidFill>
                  <a:srgbClr val="FFFFFF"/>
                </a:solidFill>
                <a:latin typeface="Arial" charset="0"/>
              </a:rPr>
            </a:br>
            <a:r>
              <a:rPr lang="en-US" altLang="x-none" sz="1400" b="1">
                <a:solidFill>
                  <a:srgbClr val="FFFFFF"/>
                </a:solidFill>
                <a:latin typeface="Arial" charset="0"/>
              </a:rPr>
              <a:t>Direction</a:t>
            </a:r>
          </a:p>
        </p:txBody>
      </p:sp>
      <p:sp>
        <p:nvSpPr>
          <p:cNvPr id="13" name="TextBox 12"/>
          <p:cNvSpPr txBox="1">
            <a:spLocks noChangeArrowheads="1"/>
          </p:cNvSpPr>
          <p:nvPr/>
        </p:nvSpPr>
        <p:spPr bwMode="auto">
          <a:xfrm>
            <a:off x="5940425" y="582613"/>
            <a:ext cx="15224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en-US" altLang="x-none" sz="1400">
              <a:solidFill>
                <a:srgbClr val="FFFFFF"/>
              </a:solidFill>
              <a:latin typeface="Arial" charset="0"/>
            </a:endParaRPr>
          </a:p>
          <a:p>
            <a:pPr eaLnBrk="1" hangingPunct="1">
              <a:spcBef>
                <a:spcPct val="0"/>
              </a:spcBef>
              <a:buFontTx/>
              <a:buNone/>
            </a:pPr>
            <a:r>
              <a:rPr lang="en-US" altLang="x-none" sz="1400" b="1">
                <a:solidFill>
                  <a:srgbClr val="FFFFFF"/>
                </a:solidFill>
                <a:latin typeface="Arial" charset="0"/>
              </a:rPr>
              <a:t>Cultivating</a:t>
            </a:r>
          </a:p>
          <a:p>
            <a:pPr eaLnBrk="1" hangingPunct="1">
              <a:spcBef>
                <a:spcPct val="0"/>
              </a:spcBef>
              <a:buFontTx/>
              <a:buNone/>
            </a:pPr>
            <a:r>
              <a:rPr lang="en-US" altLang="x-none" sz="1400" b="1">
                <a:solidFill>
                  <a:srgbClr val="FFFFFF"/>
                </a:solidFill>
                <a:latin typeface="Arial" charset="0"/>
              </a:rPr>
              <a:t>Collaborative</a:t>
            </a:r>
          </a:p>
          <a:p>
            <a:pPr eaLnBrk="1" hangingPunct="1">
              <a:spcBef>
                <a:spcPct val="0"/>
              </a:spcBef>
              <a:buFontTx/>
              <a:buNone/>
            </a:pPr>
            <a:r>
              <a:rPr lang="en-US" altLang="x-none" sz="1400" b="1">
                <a:solidFill>
                  <a:srgbClr val="FFFFFF"/>
                </a:solidFill>
                <a:latin typeface="Arial" charset="0"/>
              </a:rPr>
              <a:t>Cultures</a:t>
            </a:r>
          </a:p>
        </p:txBody>
      </p:sp>
      <p:sp>
        <p:nvSpPr>
          <p:cNvPr id="21" name="TextBox 20"/>
          <p:cNvSpPr txBox="1"/>
          <p:nvPr/>
        </p:nvSpPr>
        <p:spPr>
          <a:xfrm>
            <a:off x="3505200" y="2082800"/>
            <a:ext cx="2465388" cy="1322388"/>
          </a:xfrm>
          <a:prstGeom prst="rect">
            <a:avLst/>
          </a:prstGeom>
          <a:noFill/>
        </p:spPr>
        <p:txBody>
          <a:bodyPr>
            <a:spAutoFit/>
          </a:bodyPr>
          <a:lstStyle/>
          <a:p>
            <a:pPr eaLnBrk="1" fontAlgn="auto" hangingPunct="1">
              <a:spcBef>
                <a:spcPts val="0"/>
              </a:spcBef>
              <a:spcAft>
                <a:spcPts val="0"/>
              </a:spcAft>
              <a:defRPr/>
            </a:pPr>
            <a:endParaRPr lang="en-US" sz="1600" dirty="0">
              <a:solidFill>
                <a:srgbClr val="FFFFFF"/>
              </a:solidFill>
              <a:latin typeface="Arial"/>
              <a:ea typeface="+mn-ea"/>
              <a:cs typeface="Arial"/>
            </a:endParaRPr>
          </a:p>
          <a:p>
            <a:pPr eaLnBrk="1" fontAlgn="auto" hangingPunct="1">
              <a:spcBef>
                <a:spcPts val="0"/>
              </a:spcBef>
              <a:spcAft>
                <a:spcPts val="0"/>
              </a:spcAft>
              <a:defRPr/>
            </a:pPr>
            <a:r>
              <a:rPr lang="en-US" sz="1600" b="1" dirty="0">
                <a:solidFill>
                  <a:srgbClr val="FFFFFF"/>
                </a:solidFill>
                <a:latin typeface="Arial"/>
                <a:ea typeface="+mn-ea"/>
                <a:cs typeface="Arial"/>
              </a:rPr>
              <a:t>Securing</a:t>
            </a:r>
          </a:p>
          <a:p>
            <a:pPr eaLnBrk="1" fontAlgn="auto" hangingPunct="1">
              <a:spcBef>
                <a:spcPts val="0"/>
              </a:spcBef>
              <a:spcAft>
                <a:spcPts val="0"/>
              </a:spcAft>
              <a:defRPr/>
            </a:pPr>
            <a:r>
              <a:rPr lang="en-US" sz="1600" b="1" dirty="0">
                <a:solidFill>
                  <a:srgbClr val="FFFFFF"/>
                </a:solidFill>
                <a:latin typeface="Arial"/>
                <a:ea typeface="+mn-ea"/>
                <a:cs typeface="Arial"/>
              </a:rPr>
              <a:t>Accountability</a:t>
            </a:r>
          </a:p>
          <a:p>
            <a:pPr marL="171450" indent="-171450" eaLnBrk="1" fontAlgn="auto" hangingPunct="1">
              <a:spcBef>
                <a:spcPts val="0"/>
              </a:spcBef>
              <a:spcAft>
                <a:spcPts val="0"/>
              </a:spcAft>
              <a:buFont typeface="Arial"/>
              <a:buChar char="•"/>
              <a:defRPr/>
            </a:pPr>
            <a:r>
              <a:rPr lang="en-US" sz="1600" dirty="0">
                <a:solidFill>
                  <a:srgbClr val="FFFFFF"/>
                </a:solidFill>
                <a:latin typeface="Arial"/>
                <a:ea typeface="+mn-ea"/>
                <a:cs typeface="Arial"/>
              </a:rPr>
              <a:t>Internal Accountability</a:t>
            </a:r>
          </a:p>
          <a:p>
            <a:pPr marL="171450" indent="-171450" eaLnBrk="1" fontAlgn="auto" hangingPunct="1">
              <a:spcBef>
                <a:spcPts val="0"/>
              </a:spcBef>
              <a:spcAft>
                <a:spcPts val="0"/>
              </a:spcAft>
              <a:buFont typeface="Arial"/>
              <a:buChar char="•"/>
              <a:defRPr/>
            </a:pPr>
            <a:r>
              <a:rPr lang="en-US" sz="1600" dirty="0">
                <a:solidFill>
                  <a:srgbClr val="FFFFFF"/>
                </a:solidFill>
                <a:latin typeface="Arial"/>
                <a:ea typeface="+mn-ea"/>
                <a:cs typeface="Arial"/>
              </a:rPr>
              <a:t>External Accountability</a:t>
            </a:r>
          </a:p>
        </p:txBody>
      </p:sp>
      <p:sp>
        <p:nvSpPr>
          <p:cNvPr id="22" name="TextBox 21"/>
          <p:cNvSpPr txBox="1">
            <a:spLocks noChangeArrowheads="1"/>
          </p:cNvSpPr>
          <p:nvPr/>
        </p:nvSpPr>
        <p:spPr bwMode="auto">
          <a:xfrm>
            <a:off x="5962650" y="2819400"/>
            <a:ext cx="1163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400" b="1">
                <a:solidFill>
                  <a:srgbClr val="FFFFFF"/>
                </a:solidFill>
                <a:latin typeface="Arial" charset="0"/>
              </a:rPr>
              <a:t>Deepening</a:t>
            </a:r>
          </a:p>
          <a:p>
            <a:pPr eaLnBrk="1" hangingPunct="1">
              <a:spcBef>
                <a:spcPct val="0"/>
              </a:spcBef>
              <a:buFontTx/>
              <a:buNone/>
            </a:pPr>
            <a:r>
              <a:rPr lang="en-US" altLang="x-none" sz="1400" b="1">
                <a:solidFill>
                  <a:srgbClr val="FFFFFF"/>
                </a:solidFill>
                <a:latin typeface="Arial" charset="0"/>
              </a:rPr>
              <a:t>Learning</a:t>
            </a:r>
          </a:p>
        </p:txBody>
      </p:sp>
      <p:sp>
        <p:nvSpPr>
          <p:cNvPr id="23" name="TextBox 22"/>
          <p:cNvSpPr txBox="1">
            <a:spLocks noChangeArrowheads="1"/>
          </p:cNvSpPr>
          <p:nvPr/>
        </p:nvSpPr>
        <p:spPr bwMode="auto">
          <a:xfrm>
            <a:off x="5289550" y="2008188"/>
            <a:ext cx="11795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rgbClr val="0A3C67"/>
                </a:solidFill>
                <a:latin typeface="Arial" charset="0"/>
              </a:rPr>
              <a:t>LEADERSHIP</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12" decel="66667"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500" fill="hold"/>
                                        <p:tgtEl>
                                          <p:spTgt spid="10"/>
                                        </p:tgtEl>
                                        <p:attrNameLst>
                                          <p:attrName>ppt_x</p:attrName>
                                        </p:attrNameLst>
                                      </p:cBhvr>
                                      <p:tavLst>
                                        <p:tav tm="0">
                                          <p:val>
                                            <p:strVal val="0-#ppt_w/2"/>
                                          </p:val>
                                        </p:tav>
                                        <p:tav tm="100000">
                                          <p:val>
                                            <p:strVal val="#ppt_x"/>
                                          </p:val>
                                        </p:tav>
                                      </p:tavLst>
                                    </p:anim>
                                    <p:anim calcmode="lin" valueType="num">
                                      <p:cBhvr additive="base">
                                        <p:cTn id="14" dur="1500" fill="hold"/>
                                        <p:tgtEl>
                                          <p:spTgt spid="10"/>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11" grpId="0"/>
      <p:bldP spid="13"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2" descr="canada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20638"/>
            <a:ext cx="20796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fld id="{F6F0F0CC-07A8-9D4A-99AF-C1FC945497CA}" type="slidenum">
              <a:rPr lang="en-CA" altLang="x-none" sz="1200">
                <a:solidFill>
                  <a:srgbClr val="898989"/>
                </a:solidFill>
              </a:rPr>
              <a:pPr>
                <a:spcBef>
                  <a:spcPct val="0"/>
                </a:spcBef>
                <a:buFontTx/>
                <a:buNone/>
              </a:pPr>
              <a:t>2</a:t>
            </a:fld>
            <a:endParaRPr lang="en-CA" altLang="x-none" sz="1200">
              <a:solidFill>
                <a:srgbClr val="898989"/>
              </a:solidFill>
            </a:endParaRPr>
          </a:p>
        </p:txBody>
      </p:sp>
      <p:sp>
        <p:nvSpPr>
          <p:cNvPr id="17411" name="Title 1"/>
          <p:cNvSpPr>
            <a:spLocks noGrp="1"/>
          </p:cNvSpPr>
          <p:nvPr>
            <p:ph type="title"/>
          </p:nvPr>
        </p:nvSpPr>
        <p:spPr>
          <a:xfrm>
            <a:off x="1485900" y="87313"/>
            <a:ext cx="6172200" cy="857250"/>
          </a:xfrm>
        </p:spPr>
        <p:txBody>
          <a:bodyPr/>
          <a:lstStyle/>
          <a:p>
            <a:r>
              <a:rPr lang="en-CA" altLang="x-none" sz="3000" b="1">
                <a:latin typeface="Arial Narrow" charset="0"/>
                <a:ea typeface="MS PGothic" charset="-128"/>
              </a:rPr>
              <a:t>Snapshot – Province of Ontario</a:t>
            </a:r>
          </a:p>
        </p:txBody>
      </p:sp>
      <p:sp>
        <p:nvSpPr>
          <p:cNvPr id="5123" name="Rectangle 3"/>
          <p:cNvSpPr>
            <a:spLocks noGrp="1" noChangeArrowheads="1"/>
          </p:cNvSpPr>
          <p:nvPr>
            <p:ph idx="1"/>
          </p:nvPr>
        </p:nvSpPr>
        <p:spPr>
          <a:xfrm>
            <a:off x="1385888" y="950913"/>
            <a:ext cx="6318250" cy="3727450"/>
          </a:xfrm>
        </p:spPr>
        <p:txBody>
          <a:bodyPr>
            <a:normAutofit/>
          </a:bodyPr>
          <a:lstStyle/>
          <a:p>
            <a:pPr>
              <a:buFontTx/>
              <a:buNone/>
              <a:defRPr/>
            </a:pPr>
            <a:r>
              <a:rPr lang="en-CA" sz="1800" dirty="0">
                <a:latin typeface="Arial Narrow" panose="020B0606020202030204" pitchFamily="34" charset="0"/>
                <a:ea typeface="ＭＳ Ｐゴシック" charset="0"/>
              </a:rPr>
              <a:t>Ontario has:</a:t>
            </a:r>
          </a:p>
          <a:p>
            <a:pPr>
              <a:buFontTx/>
              <a:buNone/>
              <a:defRPr/>
            </a:pPr>
            <a:endParaRPr lang="en-CA" sz="750" dirty="0">
              <a:latin typeface="Arial Narrow" panose="020B0606020202030204" pitchFamily="34" charset="0"/>
              <a:ea typeface="ＭＳ Ｐゴシック" charset="0"/>
            </a:endParaRPr>
          </a:p>
          <a:p>
            <a:pPr>
              <a:defRPr/>
            </a:pPr>
            <a:r>
              <a:rPr lang="en-CA" sz="1800" dirty="0">
                <a:latin typeface="Arial Narrow" panose="020B0606020202030204" pitchFamily="34" charset="0"/>
                <a:ea typeface="ＭＳ Ｐゴシック" charset="0"/>
              </a:rPr>
              <a:t>40% of Canada’s 33.6 million people (it is the most populous province)</a:t>
            </a:r>
          </a:p>
          <a:p>
            <a:pPr>
              <a:defRPr/>
            </a:pPr>
            <a:r>
              <a:rPr lang="en-CA" sz="1800" dirty="0">
                <a:latin typeface="Arial Narrow" panose="020B0606020202030204" pitchFamily="34" charset="0"/>
                <a:ea typeface="ＭＳ Ｐゴシック" charset="0"/>
              </a:rPr>
              <a:t>In </a:t>
            </a:r>
            <a:r>
              <a:rPr lang="en-CA" sz="1800" dirty="0" smtClean="0">
                <a:latin typeface="Arial Narrow" panose="020B0606020202030204" pitchFamily="34" charset="0"/>
                <a:ea typeface="ＭＳ Ｐゴシック" charset="0"/>
              </a:rPr>
              <a:t>2016, </a:t>
            </a:r>
            <a:r>
              <a:rPr lang="en-CA" sz="1800" dirty="0">
                <a:latin typeface="Arial Narrow" panose="020B0606020202030204" pitchFamily="34" charset="0"/>
                <a:ea typeface="ＭＳ Ｐゴシック" charset="0"/>
              </a:rPr>
              <a:t>Ontario received </a:t>
            </a:r>
            <a:r>
              <a:rPr lang="en-CA" sz="1800" dirty="0" smtClean="0">
                <a:latin typeface="Arial Narrow" panose="020B0606020202030204" pitchFamily="34" charset="0"/>
                <a:ea typeface="ＭＳ Ｐゴシック" charset="0"/>
              </a:rPr>
              <a:t>37.3% of </a:t>
            </a:r>
            <a:r>
              <a:rPr lang="en-CA" sz="1800" dirty="0">
                <a:latin typeface="Arial Narrow" panose="020B0606020202030204" pitchFamily="34" charset="0"/>
                <a:ea typeface="ＭＳ Ｐゴシック" charset="0"/>
              </a:rPr>
              <a:t>permanent resident admissions to Canada </a:t>
            </a:r>
            <a:r>
              <a:rPr lang="en-CA" sz="1800" dirty="0" smtClean="0">
                <a:latin typeface="Arial Narrow" panose="020B0606020202030204" pitchFamily="34" charset="0"/>
                <a:ea typeface="ＭＳ Ｐゴシック" charset="0"/>
              </a:rPr>
              <a:t>(</a:t>
            </a:r>
            <a:r>
              <a:rPr lang="en-CA" sz="1800" dirty="0"/>
              <a:t>320,932 new immigrants landed in the country as permanent </a:t>
            </a:r>
            <a:r>
              <a:rPr lang="en-CA" sz="1800" dirty="0" smtClean="0"/>
              <a:t>residents</a:t>
            </a:r>
            <a:r>
              <a:rPr lang="en-CA" sz="1800" dirty="0" smtClean="0">
                <a:latin typeface="Arial Narrow" panose="020B0606020202030204" pitchFamily="34" charset="0"/>
                <a:ea typeface="ＭＳ Ｐゴシック" charset="0"/>
              </a:rPr>
              <a:t>)</a:t>
            </a:r>
            <a:endParaRPr lang="en-CA" sz="1800" dirty="0">
              <a:latin typeface="Arial Narrow" panose="020B0606020202030204" pitchFamily="34" charset="0"/>
              <a:ea typeface="ＭＳ Ｐゴシック" charset="0"/>
            </a:endParaRPr>
          </a:p>
          <a:p>
            <a:pPr>
              <a:defRPr/>
            </a:pPr>
            <a:r>
              <a:rPr lang="en-CA" sz="1800" dirty="0">
                <a:latin typeface="Arial Narrow" panose="020B0606020202030204" pitchFamily="34" charset="0"/>
                <a:ea typeface="ＭＳ Ｐゴシック" charset="0"/>
              </a:rPr>
              <a:t>Over 1 million square kilometres of land</a:t>
            </a:r>
          </a:p>
          <a:p>
            <a:pPr>
              <a:defRPr/>
            </a:pPr>
            <a:r>
              <a:rPr lang="en-CA" sz="1800" dirty="0" smtClean="0">
                <a:latin typeface="Arial Narrow" panose="020B0606020202030204" pitchFamily="34" charset="0"/>
                <a:ea typeface="ＭＳ Ｐゴシック" charset="0"/>
              </a:rPr>
              <a:t>2.1+ </a:t>
            </a:r>
            <a:r>
              <a:rPr lang="en-CA" sz="1800" dirty="0">
                <a:latin typeface="Arial Narrow" panose="020B0606020202030204" pitchFamily="34" charset="0"/>
                <a:ea typeface="ＭＳ Ｐゴシック" charset="0"/>
              </a:rPr>
              <a:t>million students</a:t>
            </a:r>
          </a:p>
          <a:p>
            <a:pPr>
              <a:defRPr/>
            </a:pPr>
            <a:r>
              <a:rPr lang="en-CA" sz="1800" dirty="0">
                <a:latin typeface="Arial Narrow" panose="020B0606020202030204" pitchFamily="34" charset="0"/>
                <a:ea typeface="ＭＳ Ｐゴシック" charset="0"/>
              </a:rPr>
              <a:t>English is not the first language of many of our students</a:t>
            </a:r>
          </a:p>
          <a:p>
            <a:pPr>
              <a:defRPr/>
            </a:pPr>
            <a:r>
              <a:rPr lang="en-CA" sz="1800" dirty="0">
                <a:latin typeface="Arial Narrow" panose="020B0606020202030204" pitchFamily="34" charset="0"/>
                <a:ea typeface="ＭＳ Ｐゴシック" charset="0"/>
              </a:rPr>
              <a:t>Almost 126,000 teachers (unionized teaching and support staff)</a:t>
            </a:r>
          </a:p>
          <a:p>
            <a:pPr>
              <a:defRPr/>
            </a:pPr>
            <a:r>
              <a:rPr lang="en-CA" sz="1800" dirty="0">
                <a:latin typeface="Arial Narrow" panose="020B0606020202030204" pitchFamily="34" charset="0"/>
                <a:ea typeface="ＭＳ Ｐゴシック" charset="0"/>
              </a:rPr>
              <a:t>About 5,000 schools in 72 school </a:t>
            </a:r>
            <a:r>
              <a:rPr lang="en-CA" sz="1800" dirty="0" smtClean="0">
                <a:latin typeface="Arial Narrow" panose="020B0606020202030204" pitchFamily="34" charset="0"/>
                <a:ea typeface="ＭＳ Ｐゴシック" charset="0"/>
              </a:rPr>
              <a:t>districts</a:t>
            </a:r>
            <a:endParaRPr lang="en-CA" sz="1800" dirty="0">
              <a:latin typeface="Arial Narrow" panose="020B0606020202030204" pitchFamily="34"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700088"/>
            <a:ext cx="9285288" cy="61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Triangle 13"/>
          <p:cNvSpPr/>
          <p:nvPr/>
        </p:nvSpPr>
        <p:spPr>
          <a:xfrm rot="13774569">
            <a:off x="-5438776" y="-2944812"/>
            <a:ext cx="9848851" cy="8864600"/>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6" name="TextBox 15"/>
          <p:cNvSpPr txBox="1"/>
          <p:nvPr/>
        </p:nvSpPr>
        <p:spPr>
          <a:xfrm>
            <a:off x="219075" y="93663"/>
            <a:ext cx="5387975" cy="4224337"/>
          </a:xfrm>
          <a:prstGeom prst="rect">
            <a:avLst/>
          </a:prstGeom>
          <a:noFill/>
        </p:spPr>
        <p:txBody>
          <a:bodyPr lIns="68580" tIns="34290" rIns="68580" bIns="34290">
            <a:spAutoFit/>
          </a:bodyPr>
          <a:lstStyle/>
          <a:p>
            <a:pPr eaLnBrk="1" fontAlgn="auto" hangingPunct="1">
              <a:spcBef>
                <a:spcPts val="0"/>
              </a:spcBef>
              <a:spcAft>
                <a:spcPts val="0"/>
              </a:spcAft>
              <a:defRPr/>
            </a:pPr>
            <a:r>
              <a:rPr lang="en-US" sz="2400" b="1" dirty="0">
                <a:solidFill>
                  <a:schemeClr val="bg1"/>
                </a:solidFill>
                <a:latin typeface="Arial"/>
                <a:ea typeface="+mn-ea"/>
                <a:cs typeface="Arial"/>
              </a:rPr>
              <a:t>SEVEN LEADERSHIP</a:t>
            </a:r>
            <a:br>
              <a:rPr lang="en-US" sz="2400" b="1" dirty="0">
                <a:solidFill>
                  <a:schemeClr val="bg1"/>
                </a:solidFill>
                <a:latin typeface="Arial"/>
                <a:ea typeface="+mn-ea"/>
                <a:cs typeface="Arial"/>
              </a:rPr>
            </a:br>
            <a:r>
              <a:rPr lang="en-US" sz="2400" b="1" dirty="0">
                <a:solidFill>
                  <a:schemeClr val="bg1"/>
                </a:solidFill>
                <a:latin typeface="Arial"/>
                <a:ea typeface="+mn-ea"/>
                <a:cs typeface="Arial"/>
              </a:rPr>
              <a:t>COMPETENCIES</a:t>
            </a:r>
          </a:p>
          <a:p>
            <a:pPr eaLnBrk="1" fontAlgn="auto" hangingPunct="1">
              <a:spcBef>
                <a:spcPts val="0"/>
              </a:spcBef>
              <a:spcAft>
                <a:spcPts val="0"/>
              </a:spcAft>
              <a:defRPr/>
            </a:pPr>
            <a:endParaRPr lang="en-US" sz="600" dirty="0">
              <a:solidFill>
                <a:schemeClr val="bg1"/>
              </a:solidFill>
              <a:latin typeface="Arial"/>
              <a:ea typeface="+mn-ea"/>
              <a:cs typeface="Arial"/>
            </a:endParaRP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Challenges the Status Quo</a:t>
            </a: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Builds Trust Through Clear Communication </a:t>
            </a:r>
            <a:br>
              <a:rPr lang="en-US" dirty="0">
                <a:solidFill>
                  <a:srgbClr val="FFFFFF"/>
                </a:solidFill>
                <a:latin typeface="Arial"/>
                <a:ea typeface="+mn-ea"/>
                <a:cs typeface="Arial"/>
              </a:rPr>
            </a:br>
            <a:r>
              <a:rPr lang="en-US" dirty="0">
                <a:solidFill>
                  <a:srgbClr val="FFFFFF"/>
                </a:solidFill>
                <a:latin typeface="Arial"/>
                <a:ea typeface="+mn-ea"/>
                <a:cs typeface="Arial"/>
              </a:rPr>
              <a:t>and Expectations</a:t>
            </a: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Creates a Commonly Owned Plan for Success</a:t>
            </a: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Focuses on Team over Self</a:t>
            </a: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Has a High Sense of Urgency for Change and Sustainable Results in Improving Student Achievement</a:t>
            </a: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Has a Commitment to Continuous </a:t>
            </a:r>
            <a:br>
              <a:rPr lang="en-US" dirty="0">
                <a:solidFill>
                  <a:srgbClr val="FFFFFF"/>
                </a:solidFill>
                <a:latin typeface="Arial"/>
                <a:ea typeface="+mn-ea"/>
                <a:cs typeface="Arial"/>
              </a:rPr>
            </a:br>
            <a:r>
              <a:rPr lang="en-US" dirty="0">
                <a:solidFill>
                  <a:srgbClr val="FFFFFF"/>
                </a:solidFill>
                <a:latin typeface="Arial"/>
                <a:ea typeface="+mn-ea"/>
                <a:cs typeface="Arial"/>
              </a:rPr>
              <a:t>Improvement for Self and Organization</a:t>
            </a:r>
          </a:p>
          <a:p>
            <a:pPr marL="285750" indent="-285750" eaLnBrk="1" fontAlgn="auto" hangingPunct="1">
              <a:spcBef>
                <a:spcPts val="0"/>
              </a:spcBef>
              <a:spcAft>
                <a:spcPts val="0"/>
              </a:spcAft>
              <a:buFont typeface="Arial"/>
              <a:buChar char="•"/>
              <a:defRPr/>
            </a:pPr>
            <a:r>
              <a:rPr lang="en-US" dirty="0">
                <a:solidFill>
                  <a:srgbClr val="FFFFFF"/>
                </a:solidFill>
                <a:latin typeface="Arial"/>
                <a:ea typeface="+mn-ea"/>
                <a:cs typeface="Arial"/>
              </a:rPr>
              <a:t>Builds External Networks and </a:t>
            </a:r>
            <a:br>
              <a:rPr lang="en-US" dirty="0">
                <a:solidFill>
                  <a:srgbClr val="FFFFFF"/>
                </a:solidFill>
                <a:latin typeface="Arial"/>
                <a:ea typeface="+mn-ea"/>
                <a:cs typeface="Arial"/>
              </a:rPr>
            </a:br>
            <a:r>
              <a:rPr lang="en-US" dirty="0">
                <a:solidFill>
                  <a:srgbClr val="FFFFFF"/>
                </a:solidFill>
                <a:latin typeface="Arial"/>
                <a:ea typeface="+mn-ea"/>
                <a:cs typeface="Arial"/>
              </a:rPr>
              <a:t>Partnerships</a:t>
            </a:r>
          </a:p>
        </p:txBody>
      </p:sp>
      <p:grpSp>
        <p:nvGrpSpPr>
          <p:cNvPr id="2" name="Group 11"/>
          <p:cNvGrpSpPr>
            <a:grpSpLocks/>
          </p:cNvGrpSpPr>
          <p:nvPr/>
        </p:nvGrpSpPr>
        <p:grpSpPr bwMode="auto">
          <a:xfrm>
            <a:off x="-1858963" y="4429125"/>
            <a:ext cx="4438651" cy="731838"/>
            <a:chOff x="-1858210" y="4428678"/>
            <a:chExt cx="4438316" cy="731813"/>
          </a:xfrm>
        </p:grpSpPr>
        <p:sp>
          <p:nvSpPr>
            <p:cNvPr id="13" name="Trapezoid 12"/>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0182" name="Picture 16"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8000" fill="hold"/>
                                        <p:tgtEl>
                                          <p:spTgt spid="3"/>
                                        </p:tgtEl>
                                      </p:cBhvr>
                                      <p:by x="150000" y="150000"/>
                                    </p:animScale>
                                  </p:childTnLst>
                                </p:cTn>
                              </p:par>
                              <p:par>
                                <p:cTn id="7" presetID="2" presetClass="entr" presetSubtype="9" decel="71429" fill="hold" grpId="0" nodeType="withEffect">
                                  <p:stCondLst>
                                    <p:cond delay="600"/>
                                  </p:stCondLst>
                                  <p:childTnLst>
                                    <p:set>
                                      <p:cBhvr>
                                        <p:cTn id="8" dur="1" fill="hold">
                                          <p:stCondLst>
                                            <p:cond delay="0"/>
                                          </p:stCondLst>
                                        </p:cTn>
                                        <p:tgtEl>
                                          <p:spTgt spid="14"/>
                                        </p:tgtEl>
                                        <p:attrNameLst>
                                          <p:attrName>style.visibility</p:attrName>
                                        </p:attrNameLst>
                                      </p:cBhvr>
                                      <p:to>
                                        <p:strVal val="visible"/>
                                      </p:to>
                                    </p:set>
                                    <p:anim calcmode="lin" valueType="num">
                                      <p:cBhvr additive="base">
                                        <p:cTn id="9" dur="1400" fill="hold"/>
                                        <p:tgtEl>
                                          <p:spTgt spid="14"/>
                                        </p:tgtEl>
                                        <p:attrNameLst>
                                          <p:attrName>ppt_x</p:attrName>
                                        </p:attrNameLst>
                                      </p:cBhvr>
                                      <p:tavLst>
                                        <p:tav tm="0">
                                          <p:val>
                                            <p:strVal val="0-#ppt_w/2"/>
                                          </p:val>
                                        </p:tav>
                                        <p:tav tm="100000">
                                          <p:val>
                                            <p:strVal val="#ppt_x"/>
                                          </p:val>
                                        </p:tav>
                                      </p:tavLst>
                                    </p:anim>
                                    <p:anim calcmode="lin" valueType="num">
                                      <p:cBhvr additive="base">
                                        <p:cTn id="10" dur="1400" fill="hold"/>
                                        <p:tgtEl>
                                          <p:spTgt spid="14"/>
                                        </p:tgtEl>
                                        <p:attrNameLst>
                                          <p:attrName>ppt_y</p:attrName>
                                        </p:attrNameLst>
                                      </p:cBhvr>
                                      <p:tavLst>
                                        <p:tav tm="0">
                                          <p:val>
                                            <p:strVal val="0-#ppt_h/2"/>
                                          </p:val>
                                        </p:tav>
                                        <p:tav tm="100000">
                                          <p:val>
                                            <p:strVal val="#ppt_y"/>
                                          </p:val>
                                        </p:tav>
                                      </p:tavLst>
                                    </p:anim>
                                  </p:childTnLst>
                                </p:cTn>
                              </p:par>
                              <p:par>
                                <p:cTn id="11" presetID="10" presetClass="entr" presetSubtype="0" fill="hold" grpId="0" nodeType="withEffect">
                                  <p:stCondLst>
                                    <p:cond delay="11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0-#ppt_w/2"/>
                                          </p:val>
                                        </p:tav>
                                        <p:tav tm="100000">
                                          <p:val>
                                            <p:strVal val="#ppt_x"/>
                                          </p:val>
                                        </p:tav>
                                      </p:tavLst>
                                    </p:anim>
                                    <p:anim calcmode="lin" valueType="num">
                                      <p:cBhvr additive="base">
                                        <p:cTn id="1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1050"/>
            <a:ext cx="10213975"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ight Triangle 37"/>
          <p:cNvSpPr/>
          <p:nvPr/>
        </p:nvSpPr>
        <p:spPr>
          <a:xfrm rot="5400000">
            <a:off x="410368" y="-789781"/>
            <a:ext cx="3706813" cy="4889500"/>
          </a:xfrm>
          <a:prstGeom prst="rtTriangle">
            <a:avLst/>
          </a:prstGeom>
          <a:solidFill>
            <a:srgbClr val="0A3C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44" name="Title 1"/>
          <p:cNvSpPr txBox="1">
            <a:spLocks/>
          </p:cNvSpPr>
          <p:nvPr/>
        </p:nvSpPr>
        <p:spPr bwMode="auto">
          <a:xfrm>
            <a:off x="269875" y="1092200"/>
            <a:ext cx="3759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2800" b="1">
                <a:solidFill>
                  <a:srgbClr val="FFFFFF"/>
                </a:solidFill>
                <a:latin typeface="Arial" charset="0"/>
              </a:rPr>
              <a:t>ONTARIO</a:t>
            </a:r>
            <a:br>
              <a:rPr lang="en-CA" altLang="x-none" sz="2800" b="1">
                <a:solidFill>
                  <a:srgbClr val="FFFFFF"/>
                </a:solidFill>
                <a:latin typeface="Arial" charset="0"/>
              </a:rPr>
            </a:br>
            <a:r>
              <a:rPr lang="en-CA" altLang="x-none" sz="2800" b="1">
                <a:solidFill>
                  <a:srgbClr val="FFFFFF"/>
                </a:solidFill>
                <a:latin typeface="Arial" charset="0"/>
              </a:rPr>
              <a:t>LEADERSHIP</a:t>
            </a:r>
            <a:br>
              <a:rPr lang="en-CA" altLang="x-none" sz="2800" b="1">
                <a:solidFill>
                  <a:srgbClr val="FFFFFF"/>
                </a:solidFill>
                <a:latin typeface="Arial" charset="0"/>
              </a:rPr>
            </a:br>
            <a:r>
              <a:rPr lang="en-CA" altLang="x-none" sz="2800" b="1">
                <a:solidFill>
                  <a:srgbClr val="FFFFFF"/>
                </a:solidFill>
                <a:latin typeface="Arial" charset="0"/>
              </a:rPr>
              <a:t>FRAMWORK</a:t>
            </a:r>
            <a:br>
              <a:rPr lang="en-CA" altLang="x-none" sz="2800" b="1">
                <a:solidFill>
                  <a:srgbClr val="FFFFFF"/>
                </a:solidFill>
                <a:latin typeface="Arial" charset="0"/>
              </a:rPr>
            </a:br>
            <a:r>
              <a:rPr lang="en-CA" altLang="x-none" sz="2800" b="1">
                <a:solidFill>
                  <a:srgbClr val="FFFFFF"/>
                </a:solidFill>
                <a:latin typeface="Arial" charset="0"/>
              </a:rPr>
              <a:t>(OLF)</a:t>
            </a:r>
          </a:p>
        </p:txBody>
      </p:sp>
      <p:graphicFrame>
        <p:nvGraphicFramePr>
          <p:cNvPr id="32" name="Content Placeholder 9"/>
          <p:cNvGraphicFramePr>
            <a:graphicFrameLocks noGrp="1"/>
          </p:cNvGraphicFramePr>
          <p:nvPr>
            <p:ph idx="1"/>
          </p:nvPr>
        </p:nvGraphicFramePr>
        <p:xfrm>
          <a:off x="1330810" y="283535"/>
          <a:ext cx="8389939" cy="41835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9"/>
          <p:cNvGrpSpPr>
            <a:grpSpLocks/>
          </p:cNvGrpSpPr>
          <p:nvPr/>
        </p:nvGrpSpPr>
        <p:grpSpPr bwMode="auto">
          <a:xfrm>
            <a:off x="-1858963" y="4429125"/>
            <a:ext cx="4438651" cy="731838"/>
            <a:chOff x="-1858210" y="4428678"/>
            <a:chExt cx="4438316" cy="731813"/>
          </a:xfrm>
        </p:grpSpPr>
        <p:sp>
          <p:nvSpPr>
            <p:cNvPr id="11" name="Trapezoid 10"/>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2231" name="Picture 11" descr="ISL_Logo_Final2.eps"/>
            <p:cNvPicPr>
              <a:picLocks noChangeAspect="1"/>
            </p:cNvPicPr>
            <p:nvPr/>
          </p:nvPicPr>
          <p:blipFill>
            <a:blip r:embed="rId9">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90909" fill="hold" grpId="0" nodeType="withEffect">
                                  <p:stCondLst>
                                    <p:cond delay="4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100" fill="hold"/>
                                        <p:tgtEl>
                                          <p:spTgt spid="38"/>
                                        </p:tgtEl>
                                        <p:attrNameLst>
                                          <p:attrName>ppt_x</p:attrName>
                                        </p:attrNameLst>
                                      </p:cBhvr>
                                      <p:tavLst>
                                        <p:tav tm="0">
                                          <p:val>
                                            <p:strVal val="0-#ppt_w/2"/>
                                          </p:val>
                                        </p:tav>
                                        <p:tav tm="100000">
                                          <p:val>
                                            <p:strVal val="#ppt_x"/>
                                          </p:val>
                                        </p:tav>
                                      </p:tavLst>
                                    </p:anim>
                                    <p:anim calcmode="lin" valueType="num">
                                      <p:cBhvr additive="base">
                                        <p:cTn id="8" dur="1100" fill="hold"/>
                                        <p:tgtEl>
                                          <p:spTgt spid="38"/>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500" fill="hold"/>
                                        <p:tgtEl>
                                          <p:spTgt spid="2"/>
                                        </p:tgtEl>
                                        <p:attrNameLst>
                                          <p:attrName>ppt_x</p:attrName>
                                        </p:attrNameLst>
                                      </p:cBhvr>
                                      <p:tavLst>
                                        <p:tav tm="0">
                                          <p:val>
                                            <p:strVal val="0-#ppt_w/2"/>
                                          </p:val>
                                        </p:tav>
                                        <p:tav tm="100000">
                                          <p:val>
                                            <p:strVal val="#ppt_x"/>
                                          </p:val>
                                        </p:tav>
                                      </p:tavLst>
                                    </p:anim>
                                    <p:anim calcmode="lin" valueType="num">
                                      <p:cBhvr additive="base">
                                        <p:cTn id="18"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4" grpId="0"/>
      <p:bldGraphic spid="3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0057">
            <a:off x="-2820988" y="-822325"/>
            <a:ext cx="13388976" cy="894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4" name="Picture 4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688" y="534988"/>
            <a:ext cx="739775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1050"/>
            <a:ext cx="10213975"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ight Triangle 37"/>
          <p:cNvSpPr/>
          <p:nvPr/>
        </p:nvSpPr>
        <p:spPr>
          <a:xfrm rot="5400000">
            <a:off x="1514475" y="-1787525"/>
            <a:ext cx="2667000" cy="6057900"/>
          </a:xfrm>
          <a:prstGeom prst="rtTriangle">
            <a:avLst/>
          </a:prstGeom>
          <a:solidFill>
            <a:srgbClr val="0A3C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44" name="Title 1"/>
          <p:cNvSpPr txBox="1">
            <a:spLocks/>
          </p:cNvSpPr>
          <p:nvPr/>
        </p:nvSpPr>
        <p:spPr bwMode="auto">
          <a:xfrm>
            <a:off x="269875" y="573088"/>
            <a:ext cx="3759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2800" b="1">
                <a:solidFill>
                  <a:srgbClr val="FFFFFF"/>
                </a:solidFill>
                <a:latin typeface="Arial" charset="0"/>
              </a:rPr>
              <a:t>PERSONAL</a:t>
            </a:r>
          </a:p>
          <a:p>
            <a:pPr eaLnBrk="1" hangingPunct="1">
              <a:lnSpc>
                <a:spcPct val="90000"/>
              </a:lnSpc>
              <a:spcBef>
                <a:spcPct val="0"/>
              </a:spcBef>
              <a:buFontTx/>
              <a:buNone/>
            </a:pPr>
            <a:r>
              <a:rPr lang="en-CA" altLang="x-none" sz="2800" b="1">
                <a:solidFill>
                  <a:srgbClr val="FFFFFF"/>
                </a:solidFill>
                <a:latin typeface="Arial" charset="0"/>
              </a:rPr>
              <a:t>LEADERSHIP</a:t>
            </a:r>
            <a:br>
              <a:rPr lang="en-CA" altLang="x-none" sz="2800" b="1">
                <a:solidFill>
                  <a:srgbClr val="FFFFFF"/>
                </a:solidFill>
                <a:latin typeface="Arial" charset="0"/>
              </a:rPr>
            </a:br>
            <a:r>
              <a:rPr lang="en-CA" altLang="x-none" sz="2800" b="1">
                <a:solidFill>
                  <a:srgbClr val="FFFFFF"/>
                </a:solidFill>
                <a:latin typeface="Arial" charset="0"/>
              </a:rPr>
              <a:t>RESOURCES</a:t>
            </a:r>
          </a:p>
        </p:txBody>
      </p:sp>
      <p:graphicFrame>
        <p:nvGraphicFramePr>
          <p:cNvPr id="11" name="Content Placeholder 3"/>
          <p:cNvGraphicFramePr>
            <a:graphicFrameLocks noGrp="1"/>
          </p:cNvGraphicFramePr>
          <p:nvPr>
            <p:ph idx="1"/>
          </p:nvPr>
        </p:nvGraphicFramePr>
        <p:xfrm>
          <a:off x="1056410" y="1379577"/>
          <a:ext cx="8597899" cy="2958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9"/>
          <p:cNvGrpSpPr>
            <a:grpSpLocks/>
          </p:cNvGrpSpPr>
          <p:nvPr/>
        </p:nvGrpSpPr>
        <p:grpSpPr bwMode="auto">
          <a:xfrm>
            <a:off x="-1858963" y="4429125"/>
            <a:ext cx="4438651" cy="731838"/>
            <a:chOff x="-1858210" y="4428678"/>
            <a:chExt cx="4438316" cy="731813"/>
          </a:xfrm>
        </p:grpSpPr>
        <p:sp>
          <p:nvSpPr>
            <p:cNvPr id="15" name="Trapezoid 14"/>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6327" name="Picture 15" descr="ISL_Logo_Final2.eps"/>
            <p:cNvPicPr>
              <a:picLocks noChangeAspect="1"/>
            </p:cNvPicPr>
            <p:nvPr/>
          </p:nvPicPr>
          <p:blipFill>
            <a:blip r:embed="rId9">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90909" fill="hold" grpId="0" nodeType="withEffect">
                                  <p:stCondLst>
                                    <p:cond delay="4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100" fill="hold"/>
                                        <p:tgtEl>
                                          <p:spTgt spid="38"/>
                                        </p:tgtEl>
                                        <p:attrNameLst>
                                          <p:attrName>ppt_x</p:attrName>
                                        </p:attrNameLst>
                                      </p:cBhvr>
                                      <p:tavLst>
                                        <p:tav tm="0">
                                          <p:val>
                                            <p:strVal val="0-#ppt_w/2"/>
                                          </p:val>
                                        </p:tav>
                                        <p:tav tm="100000">
                                          <p:val>
                                            <p:strVal val="#ppt_x"/>
                                          </p:val>
                                        </p:tav>
                                      </p:tavLst>
                                    </p:anim>
                                    <p:anim calcmode="lin" valueType="num">
                                      <p:cBhvr additive="base">
                                        <p:cTn id="8" dur="1100" fill="hold"/>
                                        <p:tgtEl>
                                          <p:spTgt spid="38"/>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825" y="-234950"/>
            <a:ext cx="9120188"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Triangle 18"/>
          <p:cNvSpPr/>
          <p:nvPr/>
        </p:nvSpPr>
        <p:spPr>
          <a:xfrm>
            <a:off x="-350838" y="-2765425"/>
            <a:ext cx="6735763" cy="8383588"/>
          </a:xfrm>
          <a:prstGeom prst="rtTriangle">
            <a:avLst/>
          </a:prstGeom>
          <a:solidFill>
            <a:srgbClr val="0A3C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0" name="TextBox 9"/>
          <p:cNvSpPr txBox="1">
            <a:spLocks noChangeArrowheads="1"/>
          </p:cNvSpPr>
          <p:nvPr/>
        </p:nvSpPr>
        <p:spPr bwMode="auto">
          <a:xfrm>
            <a:off x="236538" y="1787525"/>
            <a:ext cx="36766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2800" b="1">
                <a:solidFill>
                  <a:srgbClr val="FFFFFF"/>
                </a:solidFill>
                <a:latin typeface="Arial" charset="0"/>
              </a:rPr>
              <a:t>IDEALLY…</a:t>
            </a:r>
          </a:p>
          <a:p>
            <a:pPr eaLnBrk="1" hangingPunct="1">
              <a:spcBef>
                <a:spcPct val="0"/>
              </a:spcBef>
              <a:buFontTx/>
              <a:buNone/>
            </a:pPr>
            <a:endParaRPr lang="en-US" altLang="x-none" sz="600">
              <a:solidFill>
                <a:srgbClr val="FFFFFF"/>
              </a:solidFill>
              <a:latin typeface="Arial" charset="0"/>
            </a:endParaRPr>
          </a:p>
          <a:p>
            <a:pPr eaLnBrk="1" hangingPunct="1">
              <a:spcBef>
                <a:spcPct val="0"/>
              </a:spcBef>
              <a:buFontTx/>
              <a:buNone/>
            </a:pPr>
            <a:endParaRPr lang="en-US" altLang="x-none" sz="600">
              <a:solidFill>
                <a:srgbClr val="FFFFFF"/>
              </a:solidFill>
              <a:latin typeface="Arial" charset="0"/>
            </a:endParaRPr>
          </a:p>
          <a:p>
            <a:pPr eaLnBrk="1" hangingPunct="1">
              <a:spcBef>
                <a:spcPct val="0"/>
              </a:spcBef>
              <a:buFontTx/>
              <a:buNone/>
            </a:pPr>
            <a:r>
              <a:rPr lang="en-US" altLang="x-none" sz="2000">
                <a:solidFill>
                  <a:schemeClr val="bg1"/>
                </a:solidFill>
                <a:latin typeface="Arial" charset="0"/>
              </a:rPr>
              <a:t>When teachers and principals work together, great things happen for kids. </a:t>
            </a:r>
          </a:p>
        </p:txBody>
      </p:sp>
      <p:grpSp>
        <p:nvGrpSpPr>
          <p:cNvPr id="2" name="Group 8"/>
          <p:cNvGrpSpPr>
            <a:grpSpLocks/>
          </p:cNvGrpSpPr>
          <p:nvPr/>
        </p:nvGrpSpPr>
        <p:grpSpPr bwMode="auto">
          <a:xfrm>
            <a:off x="-1858963" y="4429125"/>
            <a:ext cx="4438651" cy="731838"/>
            <a:chOff x="-1858210" y="4428678"/>
            <a:chExt cx="4438316" cy="731813"/>
          </a:xfrm>
        </p:grpSpPr>
        <p:sp>
          <p:nvSpPr>
            <p:cNvPr id="11" name="Trapezoid 10"/>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8374" name="Picture 11"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decel="6666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0-#ppt_w/2"/>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6" presetClass="emph" presetSubtype="0" fill="hold" nodeType="withEffect">
                                  <p:stCondLst>
                                    <p:cond delay="0"/>
                                  </p:stCondLst>
                                  <p:childTnLst>
                                    <p:animScale>
                                      <p:cBhvr>
                                        <p:cTn id="13" dur="8000" fill="hold"/>
                                        <p:tgtEl>
                                          <p:spTgt spid="3"/>
                                        </p:tgtEl>
                                      </p:cBhvr>
                                      <p:by x="150000" y="150000"/>
                                    </p:animScale>
                                  </p:child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0-#ppt_w/2"/>
                                          </p:val>
                                        </p:tav>
                                        <p:tav tm="100000">
                                          <p:val>
                                            <p:strVal val="#ppt_x"/>
                                          </p:val>
                                        </p:tav>
                                      </p:tavLst>
                                    </p:anim>
                                    <p:anim calcmode="lin" valueType="num">
                                      <p:cBhvr additive="base">
                                        <p:cTn id="1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30225" y="-1916113"/>
            <a:ext cx="5099050" cy="5099051"/>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746125" y="-2101850"/>
            <a:ext cx="5483225" cy="5483225"/>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746125" y="746125"/>
            <a:ext cx="59055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600" b="1">
                <a:solidFill>
                  <a:schemeClr val="bg1"/>
                </a:solidFill>
                <a:latin typeface="Arial" charset="0"/>
              </a:rPr>
              <a:t>EXTRAORDINARY</a:t>
            </a:r>
            <a:br>
              <a:rPr lang="en-CA" altLang="x-none" sz="3600" b="1">
                <a:solidFill>
                  <a:schemeClr val="bg1"/>
                </a:solidFill>
                <a:latin typeface="Arial" charset="0"/>
              </a:rPr>
            </a:br>
            <a:r>
              <a:rPr lang="en-CA" altLang="x-none" sz="3600" b="1">
                <a:solidFill>
                  <a:schemeClr val="bg1"/>
                </a:solidFill>
                <a:latin typeface="Arial" charset="0"/>
              </a:rPr>
              <a:t>LEADERSHIP</a:t>
            </a: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60422" name="Content Placeholder 2"/>
          <p:cNvSpPr txBox="1">
            <a:spLocks/>
          </p:cNvSpPr>
          <p:nvPr/>
        </p:nvSpPr>
        <p:spPr bwMode="auto">
          <a:xfrm>
            <a:off x="4891088" y="547688"/>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ts val="1000"/>
              </a:spcBef>
              <a:buFont typeface="Arial" charset="0"/>
              <a:buNone/>
            </a:pPr>
            <a:endParaRPr lang="en-CA" altLang="x-none" sz="2100">
              <a:solidFill>
                <a:srgbClr val="FFFFFF"/>
              </a:solidFill>
              <a:latin typeface="Arial" charset="0"/>
            </a:endParaRPr>
          </a:p>
        </p:txBody>
      </p:sp>
      <p:sp>
        <p:nvSpPr>
          <p:cNvPr id="2" name="Rectangle 1"/>
          <p:cNvSpPr>
            <a:spLocks noChangeArrowheads="1"/>
          </p:cNvSpPr>
          <p:nvPr/>
        </p:nvSpPr>
        <p:spPr bwMode="auto">
          <a:xfrm>
            <a:off x="4873625" y="885825"/>
            <a:ext cx="4205288"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800" b="1">
                <a:latin typeface="Arial" charset="0"/>
              </a:rPr>
              <a:t>Grit: </a:t>
            </a:r>
            <a:r>
              <a:rPr lang="en-US" altLang="x-none" sz="1800">
                <a:latin typeface="Arial" charset="0"/>
              </a:rPr>
              <a:t>your capacity to dig deep and do whatever it takes – even sacrifice, struggle and suffer – to achieve your most worthy goals in the best way</a:t>
            </a:r>
          </a:p>
          <a:p>
            <a:pPr eaLnBrk="1" hangingPunct="1">
              <a:spcBef>
                <a:spcPct val="0"/>
              </a:spcBef>
              <a:buFontTx/>
              <a:buNone/>
            </a:pPr>
            <a:endParaRPr lang="en-US" altLang="x-none" sz="1800">
              <a:latin typeface="Arial" charset="0"/>
            </a:endParaRPr>
          </a:p>
          <a:p>
            <a:pPr eaLnBrk="1" hangingPunct="1">
              <a:spcBef>
                <a:spcPct val="0"/>
              </a:spcBef>
              <a:buFontTx/>
              <a:buNone/>
            </a:pPr>
            <a:r>
              <a:rPr lang="en-US" altLang="x-none" sz="1800" b="1">
                <a:latin typeface="Arial" charset="0"/>
              </a:rPr>
              <a:t>LEADERSHIP GRIT</a:t>
            </a:r>
            <a:r>
              <a:rPr lang="en-US" altLang="x-none" sz="1800">
                <a:latin typeface="Arial" charset="0"/>
              </a:rPr>
              <a:t>: your capacity to get your team, or followers in general, to dig deep and do whatever it takes – even sacrifice, struggle and suffer – to achieve their most worthy goals in the best ways</a:t>
            </a: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3" name="Group 13"/>
          <p:cNvGrpSpPr>
            <a:grpSpLocks/>
          </p:cNvGrpSpPr>
          <p:nvPr/>
        </p:nvGrpSpPr>
        <p:grpSpPr bwMode="auto">
          <a:xfrm>
            <a:off x="-1858963" y="4429125"/>
            <a:ext cx="4438651" cy="731838"/>
            <a:chOff x="-1858210" y="4428678"/>
            <a:chExt cx="4438316" cy="731813"/>
          </a:xfrm>
        </p:grpSpPr>
        <p:sp>
          <p:nvSpPr>
            <p:cNvPr id="17" name="Trapezoid 16"/>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0428" name="Picture 17"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0" dur="2000" fill="hold"/>
                                        <p:tgtEl>
                                          <p:spTgt spid="6"/>
                                        </p:tgtEl>
                                        <p:attrNameLst>
                                          <p:attrName>ppt_x</p:attrName>
                                          <p:attrName>ppt_y</p:attrName>
                                        </p:attrNameLst>
                                      </p:cBhvr>
                                      <p:rCtr x="-36901" y="-41273"/>
                                    </p:animMotion>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par>
                                <p:cTn id="34"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5" dur="2400" fill="hold"/>
                                        <p:tgtEl>
                                          <p:spTgt spid="16"/>
                                        </p:tgtEl>
                                        <p:attrNameLst>
                                          <p:attrName>ppt_x</p:attrName>
                                          <p:attrName>ppt_y</p:attrName>
                                        </p:attrNameLst>
                                      </p:cBhvr>
                                      <p:rCtr x="-36901" y="-41273"/>
                                    </p:animMotion>
                                  </p:childTnLst>
                                </p:cTn>
                              </p:par>
                              <p:par>
                                <p:cTn id="36" presetID="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500" fill="hold"/>
                                        <p:tgtEl>
                                          <p:spTgt spid="3"/>
                                        </p:tgtEl>
                                        <p:attrNameLst>
                                          <p:attrName>ppt_x</p:attrName>
                                        </p:attrNameLst>
                                      </p:cBhvr>
                                      <p:tavLst>
                                        <p:tav tm="0">
                                          <p:val>
                                            <p:strVal val="0-#ppt_w/2"/>
                                          </p:val>
                                        </p:tav>
                                        <p:tav tm="100000">
                                          <p:val>
                                            <p:strVal val="#ppt_x"/>
                                          </p:val>
                                        </p:tav>
                                      </p:tavLst>
                                    </p:anim>
                                    <p:anim calcmode="lin" valueType="num">
                                      <p:cBhvr additive="base">
                                        <p:cTn id="39" dur="1500" fill="hold"/>
                                        <p:tgtEl>
                                          <p:spTgt spid="3"/>
                                        </p:tgtEl>
                                        <p:attrNameLst>
                                          <p:attrName>ppt_y</p:attrName>
                                        </p:attrNameLst>
                                      </p:cBhvr>
                                      <p:tavLst>
                                        <p:tav tm="0">
                                          <p:val>
                                            <p:strVal val="#ppt_y"/>
                                          </p:val>
                                        </p:tav>
                                        <p:tav tm="100000">
                                          <p:val>
                                            <p:strVal val="#ppt_y"/>
                                          </p:val>
                                        </p:tav>
                                      </p:tavLst>
                                    </p:anim>
                                  </p:childTnLst>
                                </p:cTn>
                              </p:par>
                              <p:par>
                                <p:cTn id="40" presetID="6" presetClass="emph" presetSubtype="0" fill="hold" nodeType="withEffect">
                                  <p:stCondLst>
                                    <p:cond delay="0"/>
                                  </p:stCondLst>
                                  <p:childTnLst>
                                    <p:animScale>
                                      <p:cBhvr>
                                        <p:cTn id="41" dur="40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2" grpId="0"/>
      <p:bldP spid="6" grpId="0" animBg="1"/>
      <p:bldP spid="6" grpId="1" animBg="1"/>
      <p:bldP spid="16" grpId="0" animBg="1"/>
      <p:bldP spid="1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72638"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Isosceles Triangle 27"/>
          <p:cNvSpPr/>
          <p:nvPr/>
        </p:nvSpPr>
        <p:spPr>
          <a:xfrm flipV="1">
            <a:off x="-889000" y="-876300"/>
            <a:ext cx="4408488" cy="3309938"/>
          </a:xfrm>
          <a:prstGeom prst="triangle">
            <a:avLst/>
          </a:prstGeom>
          <a:solidFill>
            <a:srgbClr val="3A75A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9" name="Isosceles Triangle 28"/>
          <p:cNvSpPr/>
          <p:nvPr/>
        </p:nvSpPr>
        <p:spPr>
          <a:xfrm flipV="1">
            <a:off x="2900363" y="669925"/>
            <a:ext cx="6243637" cy="4497388"/>
          </a:xfrm>
          <a:prstGeom prst="triangle">
            <a:avLst/>
          </a:prstGeom>
          <a:solidFill>
            <a:srgbClr val="0A3C6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2" name="Isosceles Triangle 21"/>
          <p:cNvSpPr/>
          <p:nvPr/>
        </p:nvSpPr>
        <p:spPr>
          <a:xfrm>
            <a:off x="1463675" y="669925"/>
            <a:ext cx="2413000" cy="1763713"/>
          </a:xfrm>
          <a:prstGeom prst="triangle">
            <a:avLst/>
          </a:prstGeom>
          <a:solidFill>
            <a:srgbClr val="D8262E">
              <a:alpha val="62745"/>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4" name="Isosceles Triangle 23"/>
          <p:cNvSpPr/>
          <p:nvPr/>
        </p:nvSpPr>
        <p:spPr>
          <a:xfrm>
            <a:off x="10785475" y="1344613"/>
            <a:ext cx="3433763" cy="2447925"/>
          </a:xfrm>
          <a:prstGeom prst="triangle">
            <a:avLst/>
          </a:prstGeom>
          <a:solidFill>
            <a:srgbClr val="BE1F03">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7" name="Title 1"/>
          <p:cNvSpPr txBox="1">
            <a:spLocks/>
          </p:cNvSpPr>
          <p:nvPr/>
        </p:nvSpPr>
        <p:spPr bwMode="auto">
          <a:xfrm>
            <a:off x="-136525" y="261938"/>
            <a:ext cx="2973388"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2800" b="1">
                <a:solidFill>
                  <a:srgbClr val="FFFFFF"/>
                </a:solidFill>
                <a:latin typeface="Arial" charset="0"/>
              </a:rPr>
              <a:t>DIMENSIONS</a:t>
            </a:r>
            <a:br>
              <a:rPr lang="en-CA" altLang="x-none" sz="2800" b="1">
                <a:solidFill>
                  <a:srgbClr val="FFFFFF"/>
                </a:solidFill>
                <a:latin typeface="Arial" charset="0"/>
              </a:rPr>
            </a:br>
            <a:r>
              <a:rPr lang="en-CA" altLang="x-none" sz="2800" b="1">
                <a:solidFill>
                  <a:srgbClr val="FFFFFF"/>
                </a:solidFill>
                <a:latin typeface="Arial" charset="0"/>
              </a:rPr>
              <a:t>OF GRIT</a:t>
            </a:r>
          </a:p>
        </p:txBody>
      </p:sp>
      <p:sp>
        <p:nvSpPr>
          <p:cNvPr id="4" name="TextBox 3"/>
          <p:cNvSpPr txBox="1">
            <a:spLocks noChangeArrowheads="1"/>
          </p:cNvSpPr>
          <p:nvPr/>
        </p:nvSpPr>
        <p:spPr bwMode="auto">
          <a:xfrm>
            <a:off x="1627188" y="1928813"/>
            <a:ext cx="2095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4000" baseline="30000">
                <a:solidFill>
                  <a:schemeClr val="bg1"/>
                </a:solidFill>
                <a:latin typeface="Arial" charset="0"/>
              </a:rPr>
              <a:t>Growth</a:t>
            </a:r>
            <a:endParaRPr lang="en-US" altLang="x-none" sz="4000">
              <a:solidFill>
                <a:schemeClr val="bg1"/>
              </a:solidFill>
              <a:latin typeface="Arial" charset="0"/>
            </a:endParaRPr>
          </a:p>
        </p:txBody>
      </p:sp>
      <p:sp>
        <p:nvSpPr>
          <p:cNvPr id="3" name="Rectangle 2"/>
          <p:cNvSpPr>
            <a:spLocks noChangeArrowheads="1"/>
          </p:cNvSpPr>
          <p:nvPr/>
        </p:nvSpPr>
        <p:spPr bwMode="auto">
          <a:xfrm>
            <a:off x="3519488" y="881063"/>
            <a:ext cx="50165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2000">
                <a:solidFill>
                  <a:srgbClr val="F2F2F2"/>
                </a:solidFill>
                <a:latin typeface="Arial" charset="0"/>
              </a:rPr>
              <a:t>Your propensity to seek and consider new ideas, additional alternatives, different approaches, and fresh perspectives.</a:t>
            </a:r>
            <a:br>
              <a:rPr lang="en-US" altLang="x-none" sz="2000">
                <a:solidFill>
                  <a:srgbClr val="F2F2F2"/>
                </a:solidFill>
                <a:latin typeface="Arial" charset="0"/>
              </a:rPr>
            </a:br>
            <a:r>
              <a:rPr lang="en-US" altLang="x-none" sz="2000">
                <a:solidFill>
                  <a:srgbClr val="F2F2F2"/>
                </a:solidFill>
                <a:latin typeface="Arial" charset="0"/>
              </a:rPr>
              <a:t>Every leader would agree with the importance of thinking differently,</a:t>
            </a:r>
            <a:br>
              <a:rPr lang="en-US" altLang="x-none" sz="2000">
                <a:solidFill>
                  <a:srgbClr val="F2F2F2"/>
                </a:solidFill>
                <a:latin typeface="Arial" charset="0"/>
              </a:rPr>
            </a:br>
            <a:r>
              <a:rPr lang="en-US" altLang="x-none" sz="2000">
                <a:solidFill>
                  <a:srgbClr val="F2F2F2"/>
                </a:solidFill>
                <a:latin typeface="Arial" charset="0"/>
              </a:rPr>
              <a:t>the challenge is doing so </a:t>
            </a:r>
            <a:r>
              <a:rPr lang="en-US" altLang="en-US" sz="2000">
                <a:solidFill>
                  <a:srgbClr val="F2F2F2"/>
                </a:solidFill>
                <a:latin typeface="Arial" charset="0"/>
              </a:rPr>
              <a:t>‘</a:t>
            </a:r>
            <a:r>
              <a:rPr lang="en-US" altLang="ja-JP" sz="2000">
                <a:solidFill>
                  <a:srgbClr val="F2F2F2"/>
                </a:solidFill>
                <a:latin typeface="Arial" charset="0"/>
              </a:rPr>
              <a:t>in</a:t>
            </a:r>
            <a:br>
              <a:rPr lang="en-US" altLang="ja-JP" sz="2000">
                <a:solidFill>
                  <a:srgbClr val="F2F2F2"/>
                </a:solidFill>
                <a:latin typeface="Arial" charset="0"/>
              </a:rPr>
            </a:br>
            <a:r>
              <a:rPr lang="en-US" altLang="ja-JP" sz="2000">
                <a:solidFill>
                  <a:srgbClr val="F2F2F2"/>
                </a:solidFill>
                <a:latin typeface="Arial" charset="0"/>
              </a:rPr>
              <a:t>the heat of battle</a:t>
            </a:r>
            <a:r>
              <a:rPr lang="en-US" altLang="en-US" sz="2000">
                <a:solidFill>
                  <a:srgbClr val="F2F2F2"/>
                </a:solidFill>
                <a:latin typeface="Arial" charset="0"/>
              </a:rPr>
              <a:t>’</a:t>
            </a:r>
            <a:r>
              <a:rPr lang="en-US" altLang="ja-JP" sz="2000">
                <a:solidFill>
                  <a:srgbClr val="F2F2F2"/>
                </a:solidFill>
                <a:latin typeface="Arial" charset="0"/>
              </a:rPr>
              <a:t>. </a:t>
            </a:r>
          </a:p>
          <a:p>
            <a:pPr algn="ctr" eaLnBrk="1" hangingPunct="1">
              <a:spcBef>
                <a:spcPct val="0"/>
              </a:spcBef>
              <a:buFontTx/>
              <a:buNone/>
            </a:pPr>
            <a:endParaRPr lang="en-US" altLang="x-none" sz="800">
              <a:solidFill>
                <a:srgbClr val="F2F2F2"/>
              </a:solidFill>
              <a:latin typeface="Arial" charset="0"/>
            </a:endParaRPr>
          </a:p>
          <a:p>
            <a:pPr algn="ctr" eaLnBrk="1" hangingPunct="1">
              <a:spcBef>
                <a:spcPct val="0"/>
              </a:spcBef>
              <a:buFontTx/>
              <a:buNone/>
            </a:pPr>
            <a:r>
              <a:rPr lang="en-US" altLang="x-none" sz="1400" i="1">
                <a:solidFill>
                  <a:srgbClr val="F2F2F2"/>
                </a:solidFill>
                <a:latin typeface="Arial" charset="0"/>
              </a:rPr>
              <a:t>Leader to Leader Fall 2015</a:t>
            </a:r>
            <a:br>
              <a:rPr lang="en-US" altLang="x-none" sz="1400" i="1">
                <a:solidFill>
                  <a:srgbClr val="F2F2F2"/>
                </a:solidFill>
                <a:latin typeface="Arial" charset="0"/>
              </a:rPr>
            </a:br>
            <a:r>
              <a:rPr lang="en-US" altLang="x-none" sz="1400" i="1">
                <a:solidFill>
                  <a:srgbClr val="F2F2F2"/>
                </a:solidFill>
                <a:latin typeface="Arial" charset="0"/>
              </a:rPr>
              <a:t>Paul G Stolz p. 50</a:t>
            </a:r>
          </a:p>
        </p:txBody>
      </p:sp>
      <p:grpSp>
        <p:nvGrpSpPr>
          <p:cNvPr id="2" name="Group 13"/>
          <p:cNvGrpSpPr>
            <a:grpSpLocks/>
          </p:cNvGrpSpPr>
          <p:nvPr/>
        </p:nvGrpSpPr>
        <p:grpSpPr bwMode="auto">
          <a:xfrm>
            <a:off x="-1858963" y="4429125"/>
            <a:ext cx="4438651" cy="731838"/>
            <a:chOff x="-1858210" y="4428678"/>
            <a:chExt cx="4438316" cy="731813"/>
          </a:xfrm>
        </p:grpSpPr>
        <p:sp>
          <p:nvSpPr>
            <p:cNvPr id="15" name="Trapezoid 14"/>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2475" name="Picture 15"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accel="36667" decel="46667" fill="hold" grpId="0" nodeType="withEffect">
                                  <p:stCondLst>
                                    <p:cond delay="6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300" fill="hold"/>
                                        <p:tgtEl>
                                          <p:spTgt spid="24"/>
                                        </p:tgtEl>
                                        <p:attrNameLst>
                                          <p:attrName>ppt_x</p:attrName>
                                        </p:attrNameLst>
                                      </p:cBhvr>
                                      <p:tavLst>
                                        <p:tav tm="0">
                                          <p:val>
                                            <p:strVal val="#ppt_x"/>
                                          </p:val>
                                        </p:tav>
                                        <p:tav tm="100000">
                                          <p:val>
                                            <p:strVal val="#ppt_x"/>
                                          </p:val>
                                        </p:tav>
                                      </p:tavLst>
                                    </p:anim>
                                    <p:anim calcmode="lin" valueType="num">
                                      <p:cBhvr additive="base">
                                        <p:cTn id="11" dur="300" fill="hold"/>
                                        <p:tgtEl>
                                          <p:spTgt spid="24"/>
                                        </p:tgtEl>
                                        <p:attrNameLst>
                                          <p:attrName>ppt_y</p:attrName>
                                        </p:attrNameLst>
                                      </p:cBhvr>
                                      <p:tavLst>
                                        <p:tav tm="0">
                                          <p:val>
                                            <p:strVal val="1+#ppt_h/2"/>
                                          </p:val>
                                        </p:tav>
                                        <p:tav tm="100000">
                                          <p:val>
                                            <p:strVal val="#ppt_y"/>
                                          </p:val>
                                        </p:tav>
                                      </p:tavLst>
                                    </p:anim>
                                  </p:childTnLst>
                                </p:cTn>
                              </p:par>
                              <p:par>
                                <p:cTn id="12" presetID="2" presetClass="entr" presetSubtype="4" accel="36667" decel="46667" fill="hold" grpId="0" nodeType="withEffect">
                                  <p:stCondLst>
                                    <p:cond delay="8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300" fill="hold"/>
                                        <p:tgtEl>
                                          <p:spTgt spid="22"/>
                                        </p:tgtEl>
                                        <p:attrNameLst>
                                          <p:attrName>ppt_x</p:attrName>
                                        </p:attrNameLst>
                                      </p:cBhvr>
                                      <p:tavLst>
                                        <p:tav tm="0">
                                          <p:val>
                                            <p:strVal val="#ppt_x"/>
                                          </p:val>
                                        </p:tav>
                                        <p:tav tm="100000">
                                          <p:val>
                                            <p:strVal val="#ppt_x"/>
                                          </p:val>
                                        </p:tav>
                                      </p:tavLst>
                                    </p:anim>
                                    <p:anim calcmode="lin" valueType="num">
                                      <p:cBhvr additive="base">
                                        <p:cTn id="15" dur="3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1" accel="22000" decel="28000" fill="hold" grpId="0" nodeType="withEffect">
                                  <p:stCondLst>
                                    <p:cond delay="70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par>
                                <p:cTn id="20" presetID="2" presetClass="entr" presetSubtype="12" accel="36667" decel="46667" fill="hold" grpId="0" nodeType="withEffect">
                                  <p:stCondLst>
                                    <p:cond delay="8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300" fill="hold"/>
                                        <p:tgtEl>
                                          <p:spTgt spid="28"/>
                                        </p:tgtEl>
                                        <p:attrNameLst>
                                          <p:attrName>ppt_x</p:attrName>
                                        </p:attrNameLst>
                                      </p:cBhvr>
                                      <p:tavLst>
                                        <p:tav tm="0">
                                          <p:val>
                                            <p:strVal val="0-#ppt_w/2"/>
                                          </p:val>
                                        </p:tav>
                                        <p:tav tm="100000">
                                          <p:val>
                                            <p:strVal val="#ppt_x"/>
                                          </p:val>
                                        </p:tav>
                                      </p:tavLst>
                                    </p:anim>
                                    <p:anim calcmode="lin" valueType="num">
                                      <p:cBhvr additive="base">
                                        <p:cTn id="23" dur="300" fill="hold"/>
                                        <p:tgtEl>
                                          <p:spTgt spid="28"/>
                                        </p:tgtEl>
                                        <p:attrNameLst>
                                          <p:attrName>ppt_y</p:attrName>
                                        </p:attrNameLst>
                                      </p:cBhvr>
                                      <p:tavLst>
                                        <p:tav tm="0">
                                          <p:val>
                                            <p:strVal val="1+#ppt_h/2"/>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999"/>
                                          </p:stCondLst>
                                        </p:cTn>
                                        <p:tgtEl>
                                          <p:spTgt spid="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1199"/>
                                          </p:stCondLst>
                                        </p:cTn>
                                        <p:tgtEl>
                                          <p:spTgt spid="3"/>
                                        </p:tgtEl>
                                        <p:attrNameLst>
                                          <p:attrName>style.visibility</p:attrName>
                                        </p:attrNameLst>
                                      </p:cBhvr>
                                      <p:to>
                                        <p:strVal val="visible"/>
                                      </p:to>
                                    </p:set>
                                  </p:childTnLst>
                                </p:cTn>
                              </p:par>
                              <p:par>
                                <p:cTn id="28" presetID="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500" fill="hold"/>
                                        <p:tgtEl>
                                          <p:spTgt spid="2"/>
                                        </p:tgtEl>
                                        <p:attrNameLst>
                                          <p:attrName>ppt_x</p:attrName>
                                        </p:attrNameLst>
                                      </p:cBhvr>
                                      <p:tavLst>
                                        <p:tav tm="0">
                                          <p:val>
                                            <p:strVal val="0-#ppt_w/2"/>
                                          </p:val>
                                        </p:tav>
                                        <p:tav tm="100000">
                                          <p:val>
                                            <p:strVal val="#ppt_x"/>
                                          </p:val>
                                        </p:tav>
                                      </p:tavLst>
                                    </p:anim>
                                    <p:anim calcmode="lin" valueType="num">
                                      <p:cBhvr additive="base">
                                        <p:cTn id="31"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2" grpId="0" animBg="1"/>
      <p:bldP spid="24" grpId="0" animBg="1"/>
      <p:bldP spid="7" grpId="0"/>
      <p:bldP spid="4"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72638"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Isosceles Triangle 27"/>
          <p:cNvSpPr/>
          <p:nvPr/>
        </p:nvSpPr>
        <p:spPr>
          <a:xfrm flipV="1">
            <a:off x="-722313" y="-903288"/>
            <a:ext cx="4408488" cy="3309938"/>
          </a:xfrm>
          <a:prstGeom prs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9" name="Isosceles Triangle 28"/>
          <p:cNvSpPr/>
          <p:nvPr/>
        </p:nvSpPr>
        <p:spPr>
          <a:xfrm flipV="1">
            <a:off x="2894013" y="642938"/>
            <a:ext cx="6243637" cy="4497387"/>
          </a:xfrm>
          <a:prstGeom prst="triangle">
            <a:avLst/>
          </a:prstGeom>
          <a:solidFill>
            <a:srgbClr val="D8262E">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2" name="Isosceles Triangle 21"/>
          <p:cNvSpPr/>
          <p:nvPr/>
        </p:nvSpPr>
        <p:spPr>
          <a:xfrm>
            <a:off x="1595438" y="642938"/>
            <a:ext cx="2413000" cy="1763712"/>
          </a:xfrm>
          <a:prstGeom prst="triangle">
            <a:avLst/>
          </a:prstGeom>
          <a:solidFill>
            <a:srgbClr val="26598C">
              <a:alpha val="62745"/>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7" name="Title 1"/>
          <p:cNvSpPr txBox="1">
            <a:spLocks/>
          </p:cNvSpPr>
          <p:nvPr/>
        </p:nvSpPr>
        <p:spPr bwMode="auto">
          <a:xfrm>
            <a:off x="28575" y="234950"/>
            <a:ext cx="297338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2800" b="1">
                <a:solidFill>
                  <a:srgbClr val="FFFFFF"/>
                </a:solidFill>
                <a:latin typeface="Arial" charset="0"/>
              </a:rPr>
              <a:t>DIMENSIONS</a:t>
            </a:r>
            <a:br>
              <a:rPr lang="en-CA" altLang="x-none" sz="2800" b="1">
                <a:solidFill>
                  <a:srgbClr val="FFFFFF"/>
                </a:solidFill>
                <a:latin typeface="Arial" charset="0"/>
              </a:rPr>
            </a:br>
            <a:r>
              <a:rPr lang="en-CA" altLang="x-none" sz="2800" b="1">
                <a:solidFill>
                  <a:srgbClr val="FFFFFF"/>
                </a:solidFill>
                <a:latin typeface="Arial" charset="0"/>
              </a:rPr>
              <a:t>OF GRIT</a:t>
            </a:r>
          </a:p>
        </p:txBody>
      </p:sp>
      <p:sp>
        <p:nvSpPr>
          <p:cNvPr id="4" name="TextBox 3"/>
          <p:cNvSpPr txBox="1">
            <a:spLocks noChangeArrowheads="1"/>
          </p:cNvSpPr>
          <p:nvPr/>
        </p:nvSpPr>
        <p:spPr bwMode="auto">
          <a:xfrm>
            <a:off x="1758950" y="1901825"/>
            <a:ext cx="20955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4000" baseline="30000">
                <a:solidFill>
                  <a:schemeClr val="bg1"/>
                </a:solidFill>
                <a:latin typeface="Arial" charset="0"/>
              </a:rPr>
              <a:t>Resilience</a:t>
            </a:r>
            <a:endParaRPr lang="en-US" altLang="x-none" sz="4000">
              <a:solidFill>
                <a:schemeClr val="bg1"/>
              </a:solidFill>
              <a:latin typeface="Arial" charset="0"/>
            </a:endParaRPr>
          </a:p>
        </p:txBody>
      </p:sp>
      <p:sp>
        <p:nvSpPr>
          <p:cNvPr id="3" name="Rectangle 2"/>
          <p:cNvSpPr>
            <a:spLocks noChangeArrowheads="1"/>
          </p:cNvSpPr>
          <p:nvPr/>
        </p:nvSpPr>
        <p:spPr bwMode="auto">
          <a:xfrm>
            <a:off x="3513138" y="854075"/>
            <a:ext cx="501808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2000">
                <a:solidFill>
                  <a:srgbClr val="F2F2F2"/>
                </a:solidFill>
                <a:latin typeface="Arial" charset="0"/>
              </a:rPr>
              <a:t>Your capacity to respond constructively to – and ideally make good use of</a:t>
            </a:r>
            <a:br>
              <a:rPr lang="en-US" altLang="x-none" sz="2000">
                <a:solidFill>
                  <a:srgbClr val="F2F2F2"/>
                </a:solidFill>
                <a:latin typeface="Arial" charset="0"/>
              </a:rPr>
            </a:br>
            <a:r>
              <a:rPr lang="en-US" altLang="x-none" sz="2000">
                <a:solidFill>
                  <a:srgbClr val="F2F2F2"/>
                </a:solidFill>
                <a:latin typeface="Arial" charset="0"/>
              </a:rPr>
              <a:t>– all kinds of adversity.</a:t>
            </a:r>
          </a:p>
          <a:p>
            <a:pPr algn="ctr" eaLnBrk="1" hangingPunct="1">
              <a:spcBef>
                <a:spcPct val="0"/>
              </a:spcBef>
              <a:buFontTx/>
              <a:buNone/>
            </a:pPr>
            <a:endParaRPr lang="en-US" altLang="x-none" sz="800">
              <a:solidFill>
                <a:srgbClr val="F2F2F2"/>
              </a:solidFill>
              <a:latin typeface="Arial" charset="0"/>
            </a:endParaRPr>
          </a:p>
          <a:p>
            <a:pPr algn="ctr" eaLnBrk="1" hangingPunct="1">
              <a:spcBef>
                <a:spcPct val="0"/>
              </a:spcBef>
              <a:buFontTx/>
              <a:buNone/>
            </a:pPr>
            <a:r>
              <a:rPr lang="en-US" altLang="x-none" sz="2000">
                <a:solidFill>
                  <a:srgbClr val="F2F2F2"/>
                </a:solidFill>
                <a:latin typeface="Arial" charset="0"/>
              </a:rPr>
              <a:t>This means you harness adversity</a:t>
            </a:r>
            <a:br>
              <a:rPr lang="en-US" altLang="x-none" sz="2000">
                <a:solidFill>
                  <a:srgbClr val="F2F2F2"/>
                </a:solidFill>
                <a:latin typeface="Arial" charset="0"/>
              </a:rPr>
            </a:br>
            <a:r>
              <a:rPr lang="en-US" altLang="x-none" sz="2000">
                <a:solidFill>
                  <a:srgbClr val="F2F2F2"/>
                </a:solidFill>
                <a:latin typeface="Arial" charset="0"/>
              </a:rPr>
              <a:t>– using it to propel you to a</a:t>
            </a:r>
            <a:br>
              <a:rPr lang="en-US" altLang="x-none" sz="2000">
                <a:solidFill>
                  <a:srgbClr val="F2F2F2"/>
                </a:solidFill>
                <a:latin typeface="Arial" charset="0"/>
              </a:rPr>
            </a:br>
            <a:r>
              <a:rPr lang="en-US" altLang="x-none" sz="2000">
                <a:solidFill>
                  <a:srgbClr val="F2F2F2"/>
                </a:solidFill>
                <a:latin typeface="Arial" charset="0"/>
              </a:rPr>
              <a:t>place you never would </a:t>
            </a:r>
            <a:br>
              <a:rPr lang="en-US" altLang="x-none" sz="2000">
                <a:solidFill>
                  <a:srgbClr val="F2F2F2"/>
                </a:solidFill>
                <a:latin typeface="Arial" charset="0"/>
              </a:rPr>
            </a:br>
            <a:r>
              <a:rPr lang="en-US" altLang="x-none" sz="2000">
                <a:solidFill>
                  <a:srgbClr val="F2F2F2"/>
                </a:solidFill>
                <a:latin typeface="Arial" charset="0"/>
              </a:rPr>
              <a:t>have arrived at without</a:t>
            </a:r>
            <a:br>
              <a:rPr lang="en-US" altLang="x-none" sz="2000">
                <a:solidFill>
                  <a:srgbClr val="F2F2F2"/>
                </a:solidFill>
                <a:latin typeface="Arial" charset="0"/>
              </a:rPr>
            </a:br>
            <a:r>
              <a:rPr lang="en-US" altLang="x-none" sz="2000">
                <a:solidFill>
                  <a:srgbClr val="F2F2F2"/>
                </a:solidFill>
                <a:latin typeface="Arial" charset="0"/>
              </a:rPr>
              <a:t>the adversity. </a:t>
            </a:r>
          </a:p>
          <a:p>
            <a:pPr algn="ctr" eaLnBrk="1" hangingPunct="1">
              <a:spcBef>
                <a:spcPct val="0"/>
              </a:spcBef>
              <a:buFontTx/>
              <a:buNone/>
            </a:pPr>
            <a:endParaRPr lang="en-US" altLang="x-none" sz="800">
              <a:solidFill>
                <a:srgbClr val="F2F2F2"/>
              </a:solidFill>
              <a:latin typeface="Arial" charset="0"/>
            </a:endParaRPr>
          </a:p>
          <a:p>
            <a:pPr algn="ctr" eaLnBrk="1" hangingPunct="1">
              <a:spcBef>
                <a:spcPct val="0"/>
              </a:spcBef>
              <a:buFontTx/>
              <a:buNone/>
            </a:pPr>
            <a:r>
              <a:rPr lang="en-US" altLang="x-none" sz="1400" i="1">
                <a:solidFill>
                  <a:srgbClr val="F2F2F2"/>
                </a:solidFill>
                <a:latin typeface="Arial" charset="0"/>
              </a:rPr>
              <a:t>Leader to Leader Fall</a:t>
            </a:r>
            <a:br>
              <a:rPr lang="en-US" altLang="x-none" sz="1400" i="1">
                <a:solidFill>
                  <a:srgbClr val="F2F2F2"/>
                </a:solidFill>
                <a:latin typeface="Arial" charset="0"/>
              </a:rPr>
            </a:br>
            <a:r>
              <a:rPr lang="en-US" altLang="x-none" sz="1400" i="1">
                <a:solidFill>
                  <a:srgbClr val="F2F2F2"/>
                </a:solidFill>
                <a:latin typeface="Arial" charset="0"/>
              </a:rPr>
              <a:t>2015 Paul G Stolz</a:t>
            </a:r>
            <a:br>
              <a:rPr lang="en-US" altLang="x-none" sz="1400" i="1">
                <a:solidFill>
                  <a:srgbClr val="F2F2F2"/>
                </a:solidFill>
                <a:latin typeface="Arial" charset="0"/>
              </a:rPr>
            </a:br>
            <a:r>
              <a:rPr lang="en-US" altLang="x-none" sz="1400" i="1">
                <a:solidFill>
                  <a:srgbClr val="F2F2F2"/>
                </a:solidFill>
                <a:latin typeface="Arial" charset="0"/>
              </a:rPr>
              <a:t>p. 51</a:t>
            </a:r>
            <a:endParaRPr lang="en-US" altLang="x-none" sz="1400">
              <a:solidFill>
                <a:srgbClr val="F2F2F2"/>
              </a:solidFill>
              <a:latin typeface="Arial" charset="0"/>
            </a:endParaRPr>
          </a:p>
        </p:txBody>
      </p:sp>
      <p:grpSp>
        <p:nvGrpSpPr>
          <p:cNvPr id="2" name="Group 13"/>
          <p:cNvGrpSpPr>
            <a:grpSpLocks/>
          </p:cNvGrpSpPr>
          <p:nvPr/>
        </p:nvGrpSpPr>
        <p:grpSpPr bwMode="auto">
          <a:xfrm>
            <a:off x="-1858963" y="4429125"/>
            <a:ext cx="4438651" cy="731838"/>
            <a:chOff x="-1858210" y="4428678"/>
            <a:chExt cx="4438316" cy="731813"/>
          </a:xfrm>
        </p:grpSpPr>
        <p:sp>
          <p:nvSpPr>
            <p:cNvPr id="15" name="Trapezoid 14"/>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4522" name="Picture 15"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accel="36667" decel="46667" fill="hold" grpId="0" nodeType="withEffect">
                                  <p:stCondLst>
                                    <p:cond delay="8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300" fill="hold"/>
                                        <p:tgtEl>
                                          <p:spTgt spid="22"/>
                                        </p:tgtEl>
                                        <p:attrNameLst>
                                          <p:attrName>ppt_x</p:attrName>
                                        </p:attrNameLst>
                                      </p:cBhvr>
                                      <p:tavLst>
                                        <p:tav tm="0">
                                          <p:val>
                                            <p:strVal val="#ppt_x"/>
                                          </p:val>
                                        </p:tav>
                                        <p:tav tm="100000">
                                          <p:val>
                                            <p:strVal val="#ppt_x"/>
                                          </p:val>
                                        </p:tav>
                                      </p:tavLst>
                                    </p:anim>
                                    <p:anim calcmode="lin" valueType="num">
                                      <p:cBhvr additive="base">
                                        <p:cTn id="11" dur="300" fill="hold"/>
                                        <p:tgtEl>
                                          <p:spTgt spid="22"/>
                                        </p:tgtEl>
                                        <p:attrNameLst>
                                          <p:attrName>ppt_y</p:attrName>
                                        </p:attrNameLst>
                                      </p:cBhvr>
                                      <p:tavLst>
                                        <p:tav tm="0">
                                          <p:val>
                                            <p:strVal val="1+#ppt_h/2"/>
                                          </p:val>
                                        </p:tav>
                                        <p:tav tm="100000">
                                          <p:val>
                                            <p:strVal val="#ppt_y"/>
                                          </p:val>
                                        </p:tav>
                                      </p:tavLst>
                                    </p:anim>
                                  </p:childTnLst>
                                </p:cTn>
                              </p:par>
                              <p:par>
                                <p:cTn id="12" presetID="2" presetClass="entr" presetSubtype="1" accel="22000" decel="28000" fill="hold" grpId="0" nodeType="withEffect">
                                  <p:stCondLst>
                                    <p:cond delay="70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ppt_x"/>
                                          </p:val>
                                        </p:tav>
                                        <p:tav tm="100000">
                                          <p:val>
                                            <p:strVal val="#ppt_x"/>
                                          </p:val>
                                        </p:tav>
                                      </p:tavLst>
                                    </p:anim>
                                    <p:anim calcmode="lin" valueType="num">
                                      <p:cBhvr additive="base">
                                        <p:cTn id="15" dur="500" fill="hold"/>
                                        <p:tgtEl>
                                          <p:spTgt spid="29"/>
                                        </p:tgtEl>
                                        <p:attrNameLst>
                                          <p:attrName>ppt_y</p:attrName>
                                        </p:attrNameLst>
                                      </p:cBhvr>
                                      <p:tavLst>
                                        <p:tav tm="0">
                                          <p:val>
                                            <p:strVal val="0-#ppt_h/2"/>
                                          </p:val>
                                        </p:tav>
                                        <p:tav tm="100000">
                                          <p:val>
                                            <p:strVal val="#ppt_y"/>
                                          </p:val>
                                        </p:tav>
                                      </p:tavLst>
                                    </p:anim>
                                  </p:childTnLst>
                                </p:cTn>
                              </p:par>
                              <p:par>
                                <p:cTn id="16" presetID="2" presetClass="entr" presetSubtype="1" accel="36667" decel="46667" fill="hold" grpId="0" nodeType="withEffect">
                                  <p:stCondLst>
                                    <p:cond delay="8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300" fill="hold"/>
                                        <p:tgtEl>
                                          <p:spTgt spid="28"/>
                                        </p:tgtEl>
                                        <p:attrNameLst>
                                          <p:attrName>ppt_x</p:attrName>
                                        </p:attrNameLst>
                                      </p:cBhvr>
                                      <p:tavLst>
                                        <p:tav tm="0">
                                          <p:val>
                                            <p:strVal val="#ppt_x"/>
                                          </p:val>
                                        </p:tav>
                                        <p:tav tm="100000">
                                          <p:val>
                                            <p:strVal val="#ppt_x"/>
                                          </p:val>
                                        </p:tav>
                                      </p:tavLst>
                                    </p:anim>
                                    <p:anim calcmode="lin" valueType="num">
                                      <p:cBhvr additive="base">
                                        <p:cTn id="19" dur="300" fill="hold"/>
                                        <p:tgtEl>
                                          <p:spTgt spid="28"/>
                                        </p:tgtEl>
                                        <p:attrNameLst>
                                          <p:attrName>ppt_y</p:attrName>
                                        </p:attrNameLst>
                                      </p:cBhvr>
                                      <p:tavLst>
                                        <p:tav tm="0">
                                          <p:val>
                                            <p:strVal val="0-#ppt_h/2"/>
                                          </p:val>
                                        </p:tav>
                                        <p:tav tm="100000">
                                          <p:val>
                                            <p:strVal val="#ppt_y"/>
                                          </p:val>
                                        </p:tav>
                                      </p:tavLst>
                                    </p:anim>
                                  </p:childTnLst>
                                </p:cTn>
                              </p:par>
                              <p:par>
                                <p:cTn id="20" presetID="1" presetClass="entr" presetSubtype="0" fill="hold" grpId="0" nodeType="withEffect">
                                  <p:stCondLst>
                                    <p:cond delay="0"/>
                                  </p:stCondLst>
                                  <p:childTnLst>
                                    <p:set>
                                      <p:cBhvr>
                                        <p:cTn id="21" dur="1" fill="hold">
                                          <p:stCondLst>
                                            <p:cond delay="999"/>
                                          </p:stCondLst>
                                        </p:cTn>
                                        <p:tgtEl>
                                          <p:spTgt spid="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1199"/>
                                          </p:stCondLst>
                                        </p:cTn>
                                        <p:tgtEl>
                                          <p:spTgt spid="3"/>
                                        </p:tgtEl>
                                        <p:attrNameLst>
                                          <p:attrName>style.visibility</p:attrName>
                                        </p:attrNameLst>
                                      </p:cBhvr>
                                      <p:to>
                                        <p:strVal val="visible"/>
                                      </p:to>
                                    </p:set>
                                  </p:childTnLst>
                                </p:cTn>
                              </p:par>
                              <p:par>
                                <p:cTn id="24" presetID="2" presetClass="entr" presetSubtype="8"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1500" fill="hold"/>
                                        <p:tgtEl>
                                          <p:spTgt spid="2"/>
                                        </p:tgtEl>
                                        <p:attrNameLst>
                                          <p:attrName>ppt_x</p:attrName>
                                        </p:attrNameLst>
                                      </p:cBhvr>
                                      <p:tavLst>
                                        <p:tav tm="0">
                                          <p:val>
                                            <p:strVal val="0-#ppt_w/2"/>
                                          </p:val>
                                        </p:tav>
                                        <p:tav tm="100000">
                                          <p:val>
                                            <p:strVal val="#ppt_x"/>
                                          </p:val>
                                        </p:tav>
                                      </p:tavLst>
                                    </p:anim>
                                    <p:anim calcmode="lin" valueType="num">
                                      <p:cBhvr additive="base">
                                        <p:cTn id="2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2" grpId="0" animBg="1"/>
      <p:bldP spid="7" grpId="0"/>
      <p:bldP spid="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72638"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Isosceles Triangle 23"/>
          <p:cNvSpPr/>
          <p:nvPr/>
        </p:nvSpPr>
        <p:spPr>
          <a:xfrm>
            <a:off x="10785475" y="1344613"/>
            <a:ext cx="3433763" cy="2447925"/>
          </a:xfrm>
          <a:prstGeom prst="triangle">
            <a:avLst/>
          </a:prstGeom>
          <a:solidFill>
            <a:srgbClr val="BE1F03">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8" name="Isosceles Triangle 27"/>
          <p:cNvSpPr/>
          <p:nvPr/>
        </p:nvSpPr>
        <p:spPr>
          <a:xfrm rot="10800000" flipV="1">
            <a:off x="-608013" y="1851025"/>
            <a:ext cx="4408488" cy="3309938"/>
          </a:xfrm>
          <a:prstGeom prst="triangle">
            <a:avLst/>
          </a:prstGeom>
          <a:solidFill>
            <a:srgbClr val="3A75A9">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9" name="Isosceles Triangle 28"/>
          <p:cNvSpPr/>
          <p:nvPr/>
        </p:nvSpPr>
        <p:spPr>
          <a:xfrm rot="10800000" flipV="1">
            <a:off x="3271838" y="-1016000"/>
            <a:ext cx="6892925" cy="4965700"/>
          </a:xfrm>
          <a:prstGeom prst="triangle">
            <a:avLst/>
          </a:prstGeom>
          <a:solidFill>
            <a:srgbClr val="0A3C67">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2" name="Isosceles Triangle 21"/>
          <p:cNvSpPr/>
          <p:nvPr/>
        </p:nvSpPr>
        <p:spPr>
          <a:xfrm rot="10800000">
            <a:off x="1936750" y="2185988"/>
            <a:ext cx="2413000" cy="1763712"/>
          </a:xfrm>
          <a:prstGeom prst="triangle">
            <a:avLst/>
          </a:prstGeom>
          <a:solidFill>
            <a:srgbClr val="D8262E">
              <a:alpha val="62745"/>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7" name="Title 1"/>
          <p:cNvSpPr txBox="1">
            <a:spLocks/>
          </p:cNvSpPr>
          <p:nvPr/>
        </p:nvSpPr>
        <p:spPr bwMode="auto">
          <a:xfrm>
            <a:off x="136525" y="3609975"/>
            <a:ext cx="29733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2800" b="1">
                <a:solidFill>
                  <a:srgbClr val="FFFFFF"/>
                </a:solidFill>
                <a:latin typeface="Arial" charset="0"/>
              </a:rPr>
              <a:t>DIMENSIONS</a:t>
            </a:r>
            <a:br>
              <a:rPr lang="en-CA" altLang="x-none" sz="2800" b="1">
                <a:solidFill>
                  <a:srgbClr val="FFFFFF"/>
                </a:solidFill>
                <a:latin typeface="Arial" charset="0"/>
              </a:rPr>
            </a:br>
            <a:r>
              <a:rPr lang="en-CA" altLang="x-none" sz="2800" b="1">
                <a:solidFill>
                  <a:srgbClr val="FFFFFF"/>
                </a:solidFill>
                <a:latin typeface="Arial" charset="0"/>
              </a:rPr>
              <a:t>OF GRIT</a:t>
            </a:r>
          </a:p>
        </p:txBody>
      </p:sp>
      <p:sp>
        <p:nvSpPr>
          <p:cNvPr id="4" name="TextBox 3"/>
          <p:cNvSpPr txBox="1">
            <a:spLocks noChangeArrowheads="1"/>
          </p:cNvSpPr>
          <p:nvPr/>
        </p:nvSpPr>
        <p:spPr bwMode="auto">
          <a:xfrm>
            <a:off x="2235200" y="2613025"/>
            <a:ext cx="1774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4000" baseline="30000">
                <a:solidFill>
                  <a:schemeClr val="bg1"/>
                </a:solidFill>
                <a:latin typeface="Arial" charset="0"/>
              </a:rPr>
              <a:t>Instinct</a:t>
            </a:r>
            <a:endParaRPr lang="en-US" altLang="x-none" sz="4000">
              <a:solidFill>
                <a:schemeClr val="bg1"/>
              </a:solidFill>
              <a:latin typeface="Arial" charset="0"/>
            </a:endParaRPr>
          </a:p>
        </p:txBody>
      </p:sp>
      <p:sp>
        <p:nvSpPr>
          <p:cNvPr id="3" name="Rectangle 2"/>
          <p:cNvSpPr>
            <a:spLocks noChangeArrowheads="1"/>
          </p:cNvSpPr>
          <p:nvPr/>
        </p:nvSpPr>
        <p:spPr bwMode="auto">
          <a:xfrm>
            <a:off x="4197350" y="623888"/>
            <a:ext cx="5016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2000">
                <a:solidFill>
                  <a:srgbClr val="F2F2F2"/>
                </a:solidFill>
                <a:latin typeface="Arial" charset="0"/>
              </a:rPr>
              <a:t>Your gut-level</a:t>
            </a:r>
            <a:br>
              <a:rPr lang="en-US" altLang="x-none" sz="2000">
                <a:solidFill>
                  <a:srgbClr val="F2F2F2"/>
                </a:solidFill>
                <a:latin typeface="Arial" charset="0"/>
              </a:rPr>
            </a:br>
            <a:r>
              <a:rPr lang="en-US" altLang="x-none" sz="2000">
                <a:solidFill>
                  <a:srgbClr val="F2F2F2"/>
                </a:solidFill>
                <a:latin typeface="Arial" charset="0"/>
              </a:rPr>
              <a:t>capacityto pursue the</a:t>
            </a:r>
            <a:br>
              <a:rPr lang="en-US" altLang="x-none" sz="2000">
                <a:solidFill>
                  <a:srgbClr val="F2F2F2"/>
                </a:solidFill>
                <a:latin typeface="Arial" charset="0"/>
              </a:rPr>
            </a:br>
            <a:r>
              <a:rPr lang="en-US" altLang="x-none" sz="2000">
                <a:solidFill>
                  <a:srgbClr val="F2F2F2"/>
                </a:solidFill>
                <a:latin typeface="Arial" charset="0"/>
              </a:rPr>
              <a:t>right goals in the right ways.</a:t>
            </a:r>
            <a:br>
              <a:rPr lang="en-US" altLang="x-none" sz="2000">
                <a:solidFill>
                  <a:srgbClr val="F2F2F2"/>
                </a:solidFill>
                <a:latin typeface="Arial" charset="0"/>
              </a:rPr>
            </a:br>
            <a:r>
              <a:rPr lang="en-US" altLang="x-none" sz="2000">
                <a:solidFill>
                  <a:srgbClr val="F2F2F2"/>
                </a:solidFill>
                <a:latin typeface="Arial" charset="0"/>
              </a:rPr>
              <a:t>Instinct, when used in this</a:t>
            </a:r>
            <a:br>
              <a:rPr lang="en-US" altLang="x-none" sz="2000">
                <a:solidFill>
                  <a:srgbClr val="F2F2F2"/>
                </a:solidFill>
                <a:latin typeface="Arial" charset="0"/>
              </a:rPr>
            </a:br>
            <a:r>
              <a:rPr lang="en-US" altLang="x-none" sz="2000">
                <a:solidFill>
                  <a:srgbClr val="F2F2F2"/>
                </a:solidFill>
                <a:latin typeface="Arial" charset="0"/>
              </a:rPr>
              <a:t>sense,is pivotal to good leadership. </a:t>
            </a:r>
          </a:p>
          <a:p>
            <a:pPr algn="ctr" eaLnBrk="1" hangingPunct="1">
              <a:spcBef>
                <a:spcPct val="0"/>
              </a:spcBef>
              <a:buFontTx/>
              <a:buNone/>
            </a:pPr>
            <a:r>
              <a:rPr lang="en-US" altLang="x-none" sz="2000">
                <a:solidFill>
                  <a:srgbClr val="F2F2F2"/>
                </a:solidFill>
                <a:latin typeface="Arial" charset="0"/>
              </a:rPr>
              <a:t>Wasting time and energy by pursuing</a:t>
            </a:r>
            <a:br>
              <a:rPr lang="en-US" altLang="x-none" sz="2000">
                <a:solidFill>
                  <a:srgbClr val="F2F2F2"/>
                </a:solidFill>
                <a:latin typeface="Arial" charset="0"/>
              </a:rPr>
            </a:br>
            <a:r>
              <a:rPr lang="en-US" altLang="x-none" sz="2000">
                <a:solidFill>
                  <a:srgbClr val="F2F2F2"/>
                </a:solidFill>
                <a:latin typeface="Arial" charset="0"/>
              </a:rPr>
              <a:t>less than optimal goals in less than optimal ways can be counter-productive to moving forward.</a:t>
            </a:r>
          </a:p>
          <a:p>
            <a:pPr algn="ctr" eaLnBrk="1" hangingPunct="1">
              <a:spcBef>
                <a:spcPct val="0"/>
              </a:spcBef>
              <a:buFontTx/>
              <a:buNone/>
            </a:pPr>
            <a:endParaRPr lang="en-US" altLang="x-none" sz="800" i="1">
              <a:solidFill>
                <a:srgbClr val="F2F2F2"/>
              </a:solidFill>
              <a:latin typeface="Arial" charset="0"/>
            </a:endParaRPr>
          </a:p>
          <a:p>
            <a:pPr algn="ctr" eaLnBrk="1" hangingPunct="1">
              <a:spcBef>
                <a:spcPct val="0"/>
              </a:spcBef>
              <a:buFontTx/>
              <a:buNone/>
            </a:pPr>
            <a:r>
              <a:rPr lang="en-US" altLang="x-none" sz="1400" i="1">
                <a:solidFill>
                  <a:srgbClr val="F2F2F2"/>
                </a:solidFill>
                <a:latin typeface="Arial" charset="0"/>
              </a:rPr>
              <a:t>Leader to Leader Fall 2015 Paul G Stolz p. 51</a:t>
            </a:r>
            <a:endParaRPr lang="en-US" altLang="x-none" sz="1400">
              <a:solidFill>
                <a:srgbClr val="F2F2F2"/>
              </a:solidFill>
              <a:latin typeface="Arial" charset="0"/>
            </a:endParaRPr>
          </a:p>
          <a:p>
            <a:pPr algn="ctr" eaLnBrk="1" hangingPunct="1">
              <a:spcBef>
                <a:spcPct val="0"/>
              </a:spcBef>
              <a:buFontTx/>
              <a:buNone/>
            </a:pPr>
            <a:r>
              <a:rPr lang="en-US" altLang="x-none" sz="1400">
                <a:solidFill>
                  <a:srgbClr val="F2F2F2"/>
                </a:solidFill>
                <a:latin typeface="Arial" charset="0"/>
              </a:rPr>
              <a:t> </a:t>
            </a:r>
          </a:p>
        </p:txBody>
      </p:sp>
      <p:grpSp>
        <p:nvGrpSpPr>
          <p:cNvPr id="2" name="Group 13"/>
          <p:cNvGrpSpPr>
            <a:grpSpLocks/>
          </p:cNvGrpSpPr>
          <p:nvPr/>
        </p:nvGrpSpPr>
        <p:grpSpPr bwMode="auto">
          <a:xfrm>
            <a:off x="-1858963" y="4429125"/>
            <a:ext cx="4438651" cy="731838"/>
            <a:chOff x="-1858210" y="4428678"/>
            <a:chExt cx="4438316" cy="731813"/>
          </a:xfrm>
        </p:grpSpPr>
        <p:sp>
          <p:nvSpPr>
            <p:cNvPr id="15" name="Trapezoid 14"/>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6571" name="Picture 15"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accel="36667" decel="46667" fill="hold" grpId="0" nodeType="withEffect">
                                  <p:stCondLst>
                                    <p:cond delay="6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300" fill="hold"/>
                                        <p:tgtEl>
                                          <p:spTgt spid="24"/>
                                        </p:tgtEl>
                                        <p:attrNameLst>
                                          <p:attrName>ppt_x</p:attrName>
                                        </p:attrNameLst>
                                      </p:cBhvr>
                                      <p:tavLst>
                                        <p:tav tm="0">
                                          <p:val>
                                            <p:strVal val="#ppt_x"/>
                                          </p:val>
                                        </p:tav>
                                        <p:tav tm="100000">
                                          <p:val>
                                            <p:strVal val="#ppt_x"/>
                                          </p:val>
                                        </p:tav>
                                      </p:tavLst>
                                    </p:anim>
                                    <p:anim calcmode="lin" valueType="num">
                                      <p:cBhvr additive="base">
                                        <p:cTn id="11" dur="300" fill="hold"/>
                                        <p:tgtEl>
                                          <p:spTgt spid="24"/>
                                        </p:tgtEl>
                                        <p:attrNameLst>
                                          <p:attrName>ppt_y</p:attrName>
                                        </p:attrNameLst>
                                      </p:cBhvr>
                                      <p:tavLst>
                                        <p:tav tm="0">
                                          <p:val>
                                            <p:strVal val="1+#ppt_h/2"/>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999"/>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1199"/>
                                          </p:stCondLst>
                                        </p:cTn>
                                        <p:tgtEl>
                                          <p:spTgt spid="3"/>
                                        </p:tgtEl>
                                        <p:attrNameLst>
                                          <p:attrName>style.visibility</p:attrName>
                                        </p:attrNameLst>
                                      </p:cBhvr>
                                      <p:to>
                                        <p:strVal val="visible"/>
                                      </p:to>
                                    </p:set>
                                  </p:childTnLst>
                                </p:cTn>
                              </p:par>
                              <p:par>
                                <p:cTn id="16" presetID="2"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300" fill="hold"/>
                                        <p:tgtEl>
                                          <p:spTgt spid="22"/>
                                        </p:tgtEl>
                                        <p:attrNameLst>
                                          <p:attrName>ppt_x</p:attrName>
                                        </p:attrNameLst>
                                      </p:cBhvr>
                                      <p:tavLst>
                                        <p:tav tm="0">
                                          <p:val>
                                            <p:strVal val="#ppt_x"/>
                                          </p:val>
                                        </p:tav>
                                        <p:tav tm="100000">
                                          <p:val>
                                            <p:strVal val="#ppt_x"/>
                                          </p:val>
                                        </p:tav>
                                      </p:tavLst>
                                    </p:anim>
                                    <p:anim calcmode="lin" valueType="num">
                                      <p:cBhvr additive="base">
                                        <p:cTn id="19" dur="300" fill="hold"/>
                                        <p:tgtEl>
                                          <p:spTgt spid="22"/>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300" fill="hold"/>
                                        <p:tgtEl>
                                          <p:spTgt spid="28"/>
                                        </p:tgtEl>
                                        <p:attrNameLst>
                                          <p:attrName>ppt_x</p:attrName>
                                        </p:attrNameLst>
                                      </p:cBhvr>
                                      <p:tavLst>
                                        <p:tav tm="0">
                                          <p:val>
                                            <p:strVal val="#ppt_x"/>
                                          </p:val>
                                        </p:tav>
                                        <p:tav tm="100000">
                                          <p:val>
                                            <p:strVal val="#ppt_x"/>
                                          </p:val>
                                        </p:tav>
                                      </p:tavLst>
                                    </p:anim>
                                    <p:anim calcmode="lin" valueType="num">
                                      <p:cBhvr additive="base">
                                        <p:cTn id="27" dur="300" fill="hold"/>
                                        <p:tgtEl>
                                          <p:spTgt spid="28"/>
                                        </p:tgtEl>
                                        <p:attrNameLst>
                                          <p:attrName>ppt_y</p:attrName>
                                        </p:attrNameLst>
                                      </p:cBhvr>
                                      <p:tavLst>
                                        <p:tav tm="0">
                                          <p:val>
                                            <p:strVal val="1+#ppt_h/2"/>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500" fill="hold"/>
                                        <p:tgtEl>
                                          <p:spTgt spid="2"/>
                                        </p:tgtEl>
                                        <p:attrNameLst>
                                          <p:attrName>ppt_x</p:attrName>
                                        </p:attrNameLst>
                                      </p:cBhvr>
                                      <p:tavLst>
                                        <p:tav tm="0">
                                          <p:val>
                                            <p:strVal val="0-#ppt_w/2"/>
                                          </p:val>
                                        </p:tav>
                                        <p:tav tm="100000">
                                          <p:val>
                                            <p:strVal val="#ppt_x"/>
                                          </p:val>
                                        </p:tav>
                                      </p:tavLst>
                                    </p:anim>
                                    <p:anim calcmode="lin" valueType="num">
                                      <p:cBhvr additive="base">
                                        <p:cTn id="31"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22" grpId="0" animBg="1"/>
      <p:bldP spid="7" grpId="0"/>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72638"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Isosceles Triangle 23"/>
          <p:cNvSpPr/>
          <p:nvPr/>
        </p:nvSpPr>
        <p:spPr>
          <a:xfrm>
            <a:off x="10785475" y="1344613"/>
            <a:ext cx="3433763" cy="2447925"/>
          </a:xfrm>
          <a:prstGeom prst="triangle">
            <a:avLst/>
          </a:prstGeom>
          <a:solidFill>
            <a:srgbClr val="BE1F03">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9" name="Isosceles Triangle 28"/>
          <p:cNvSpPr/>
          <p:nvPr/>
        </p:nvSpPr>
        <p:spPr>
          <a:xfrm flipV="1">
            <a:off x="2843213" y="303213"/>
            <a:ext cx="7345362" cy="5291137"/>
          </a:xfrm>
          <a:prstGeom prst="triangle">
            <a:avLst/>
          </a:prstGeom>
          <a:solidFill>
            <a:srgbClr val="D8262E">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3" name="Rectangle 2"/>
          <p:cNvSpPr>
            <a:spLocks noChangeArrowheads="1"/>
          </p:cNvSpPr>
          <p:nvPr/>
        </p:nvSpPr>
        <p:spPr bwMode="auto">
          <a:xfrm>
            <a:off x="3652838" y="280988"/>
            <a:ext cx="57642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2000">
                <a:solidFill>
                  <a:srgbClr val="F2F2F2"/>
                </a:solidFill>
                <a:latin typeface="Arial" charset="0"/>
              </a:rPr>
              <a:t>The degree to which you persist, commit to,</a:t>
            </a:r>
            <a:br>
              <a:rPr lang="en-US" altLang="x-none" sz="2000">
                <a:solidFill>
                  <a:srgbClr val="F2F2F2"/>
                </a:solidFill>
                <a:latin typeface="Arial" charset="0"/>
              </a:rPr>
            </a:br>
            <a:r>
              <a:rPr lang="en-US" altLang="x-none" sz="2000">
                <a:solidFill>
                  <a:srgbClr val="F2F2F2"/>
                </a:solidFill>
                <a:latin typeface="Arial" charset="0"/>
              </a:rPr>
              <a:t>stick with, and relentlessly work at whatever</a:t>
            </a:r>
            <a:br>
              <a:rPr lang="en-US" altLang="x-none" sz="2000">
                <a:solidFill>
                  <a:srgbClr val="F2F2F2"/>
                </a:solidFill>
                <a:latin typeface="Arial" charset="0"/>
              </a:rPr>
            </a:br>
            <a:r>
              <a:rPr lang="en-US" altLang="x-none" sz="2000">
                <a:solidFill>
                  <a:srgbClr val="F2F2F2"/>
                </a:solidFill>
                <a:latin typeface="Arial" charset="0"/>
              </a:rPr>
              <a:t>you choose. Without it, when it comes to</a:t>
            </a:r>
            <a:br>
              <a:rPr lang="en-US" altLang="x-none" sz="2000">
                <a:solidFill>
                  <a:srgbClr val="F2F2F2"/>
                </a:solidFill>
                <a:latin typeface="Arial" charset="0"/>
              </a:rPr>
            </a:br>
            <a:r>
              <a:rPr lang="en-US" altLang="x-none" sz="2000">
                <a:solidFill>
                  <a:srgbClr val="F2F2F2"/>
                </a:solidFill>
                <a:latin typeface="Arial" charset="0"/>
              </a:rPr>
              <a:t>long-term, difficult goals, nothing</a:t>
            </a:r>
            <a:br>
              <a:rPr lang="en-US" altLang="x-none" sz="2000">
                <a:solidFill>
                  <a:srgbClr val="F2F2F2"/>
                </a:solidFill>
                <a:latin typeface="Arial" charset="0"/>
              </a:rPr>
            </a:br>
            <a:r>
              <a:rPr lang="en-US" altLang="x-none" sz="2000">
                <a:solidFill>
                  <a:srgbClr val="F2F2F2"/>
                </a:solidFill>
                <a:latin typeface="Arial" charset="0"/>
              </a:rPr>
              <a:t>much happens. </a:t>
            </a:r>
            <a:br>
              <a:rPr lang="en-US" altLang="x-none" sz="2000">
                <a:solidFill>
                  <a:srgbClr val="F2F2F2"/>
                </a:solidFill>
                <a:latin typeface="Arial" charset="0"/>
              </a:rPr>
            </a:br>
            <a:r>
              <a:rPr lang="en-US" altLang="x-none" sz="2000">
                <a:solidFill>
                  <a:srgbClr val="F2F2F2"/>
                </a:solidFill>
                <a:latin typeface="Arial" charset="0"/>
              </a:rPr>
              <a:t>The more robust you are as a</a:t>
            </a:r>
            <a:br>
              <a:rPr lang="en-US" altLang="x-none" sz="2000">
                <a:solidFill>
                  <a:srgbClr val="F2F2F2"/>
                </a:solidFill>
                <a:latin typeface="Arial" charset="0"/>
              </a:rPr>
            </a:br>
            <a:r>
              <a:rPr lang="en-US" altLang="x-none" sz="2000">
                <a:solidFill>
                  <a:srgbClr val="F2F2F2"/>
                </a:solidFill>
                <a:latin typeface="Arial" charset="0"/>
              </a:rPr>
              <a:t>leader, the better you hold up, and</a:t>
            </a:r>
            <a:br>
              <a:rPr lang="en-US" altLang="x-none" sz="2000">
                <a:solidFill>
                  <a:srgbClr val="F2F2F2"/>
                </a:solidFill>
                <a:latin typeface="Arial" charset="0"/>
              </a:rPr>
            </a:br>
            <a:r>
              <a:rPr lang="en-US" altLang="x-none" sz="2000">
                <a:solidFill>
                  <a:srgbClr val="F2F2F2"/>
                </a:solidFill>
                <a:latin typeface="Arial" charset="0"/>
              </a:rPr>
              <a:t>ideally the stronger and better</a:t>
            </a:r>
            <a:br>
              <a:rPr lang="en-US" altLang="x-none" sz="2000">
                <a:solidFill>
                  <a:srgbClr val="F2F2F2"/>
                </a:solidFill>
                <a:latin typeface="Arial" charset="0"/>
              </a:rPr>
            </a:br>
            <a:r>
              <a:rPr lang="en-US" altLang="x-none" sz="2000">
                <a:solidFill>
                  <a:srgbClr val="F2F2F2"/>
                </a:solidFill>
                <a:latin typeface="Arial" charset="0"/>
              </a:rPr>
              <a:t>you become. The same is</a:t>
            </a:r>
            <a:br>
              <a:rPr lang="en-US" altLang="x-none" sz="2000">
                <a:solidFill>
                  <a:srgbClr val="F2F2F2"/>
                </a:solidFill>
                <a:latin typeface="Arial" charset="0"/>
              </a:rPr>
            </a:br>
            <a:r>
              <a:rPr lang="en-US" altLang="x-none" sz="2000">
                <a:solidFill>
                  <a:srgbClr val="F2F2F2"/>
                </a:solidFill>
                <a:latin typeface="Arial" charset="0"/>
              </a:rPr>
              <a:t>true for the people on</a:t>
            </a:r>
            <a:br>
              <a:rPr lang="en-US" altLang="x-none" sz="2000">
                <a:solidFill>
                  <a:srgbClr val="F2F2F2"/>
                </a:solidFill>
                <a:latin typeface="Arial" charset="0"/>
              </a:rPr>
            </a:br>
            <a:r>
              <a:rPr lang="en-US" altLang="x-none" sz="2000">
                <a:solidFill>
                  <a:srgbClr val="F2F2F2"/>
                </a:solidFill>
                <a:latin typeface="Arial" charset="0"/>
              </a:rPr>
              <a:t>your team(s). </a:t>
            </a:r>
          </a:p>
          <a:p>
            <a:pPr algn="ctr" eaLnBrk="1" hangingPunct="1">
              <a:spcBef>
                <a:spcPct val="0"/>
              </a:spcBef>
              <a:buFontTx/>
              <a:buNone/>
            </a:pPr>
            <a:endParaRPr lang="en-US" altLang="x-none" sz="800">
              <a:solidFill>
                <a:srgbClr val="F2F2F2"/>
              </a:solidFill>
              <a:latin typeface="Arial" charset="0"/>
            </a:endParaRPr>
          </a:p>
          <a:p>
            <a:pPr algn="ctr" eaLnBrk="1" hangingPunct="1">
              <a:spcBef>
                <a:spcPct val="0"/>
              </a:spcBef>
              <a:buFontTx/>
              <a:buNone/>
            </a:pPr>
            <a:r>
              <a:rPr lang="en-US" altLang="x-none" sz="1400" i="1">
                <a:solidFill>
                  <a:srgbClr val="F2F2F2"/>
                </a:solidFill>
                <a:latin typeface="Arial" charset="0"/>
              </a:rPr>
              <a:t>Leader to Leader Fall 2015</a:t>
            </a:r>
            <a:br>
              <a:rPr lang="en-US" altLang="x-none" sz="1400" i="1">
                <a:solidFill>
                  <a:srgbClr val="F2F2F2"/>
                </a:solidFill>
                <a:latin typeface="Arial" charset="0"/>
              </a:rPr>
            </a:br>
            <a:r>
              <a:rPr lang="en-US" altLang="x-none" sz="1400" i="1">
                <a:solidFill>
                  <a:srgbClr val="F2F2F2"/>
                </a:solidFill>
                <a:latin typeface="Arial" charset="0"/>
              </a:rPr>
              <a:t>Paul G Stolz p. 52</a:t>
            </a:r>
            <a:endParaRPr lang="en-US" altLang="x-none" sz="1400">
              <a:solidFill>
                <a:srgbClr val="F2F2F2"/>
              </a:solidFill>
              <a:latin typeface="Arial" charset="0"/>
            </a:endParaRPr>
          </a:p>
        </p:txBody>
      </p:sp>
      <p:sp>
        <p:nvSpPr>
          <p:cNvPr id="14" name="Isosceles Triangle 13"/>
          <p:cNvSpPr/>
          <p:nvPr/>
        </p:nvSpPr>
        <p:spPr>
          <a:xfrm flipV="1">
            <a:off x="-839788" y="-835025"/>
            <a:ext cx="4408488" cy="3309938"/>
          </a:xfrm>
          <a:prstGeom prs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5" name="Isosceles Triangle 14"/>
          <p:cNvSpPr/>
          <p:nvPr/>
        </p:nvSpPr>
        <p:spPr>
          <a:xfrm>
            <a:off x="1433513" y="420688"/>
            <a:ext cx="2851150" cy="2084387"/>
          </a:xfrm>
          <a:prstGeom prst="triangle">
            <a:avLst/>
          </a:prstGeom>
          <a:solidFill>
            <a:srgbClr val="0A3C67">
              <a:alpha val="62745"/>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6" name="Title 1"/>
          <p:cNvSpPr txBox="1">
            <a:spLocks/>
          </p:cNvSpPr>
          <p:nvPr/>
        </p:nvSpPr>
        <p:spPr bwMode="auto">
          <a:xfrm>
            <a:off x="-87313" y="303213"/>
            <a:ext cx="2973388"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2800" b="1">
                <a:solidFill>
                  <a:srgbClr val="FFFFFF"/>
                </a:solidFill>
                <a:latin typeface="Arial" charset="0"/>
              </a:rPr>
              <a:t>DIMENSIONS</a:t>
            </a:r>
            <a:br>
              <a:rPr lang="en-CA" altLang="x-none" sz="2800" b="1">
                <a:solidFill>
                  <a:srgbClr val="FFFFFF"/>
                </a:solidFill>
                <a:latin typeface="Arial" charset="0"/>
              </a:rPr>
            </a:br>
            <a:r>
              <a:rPr lang="en-CA" altLang="x-none" sz="2800" b="1">
                <a:solidFill>
                  <a:srgbClr val="FFFFFF"/>
                </a:solidFill>
                <a:latin typeface="Arial" charset="0"/>
              </a:rPr>
              <a:t>OF GRIT</a:t>
            </a:r>
          </a:p>
        </p:txBody>
      </p:sp>
      <p:sp>
        <p:nvSpPr>
          <p:cNvPr id="17" name="TextBox 16"/>
          <p:cNvSpPr txBox="1">
            <a:spLocks noChangeArrowheads="1"/>
          </p:cNvSpPr>
          <p:nvPr/>
        </p:nvSpPr>
        <p:spPr bwMode="auto">
          <a:xfrm>
            <a:off x="1804988" y="1390650"/>
            <a:ext cx="2095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3500" baseline="30000">
                <a:solidFill>
                  <a:schemeClr val="bg1"/>
                </a:solidFill>
                <a:latin typeface="Arial" charset="0"/>
              </a:rPr>
              <a:t>Tenacity</a:t>
            </a:r>
            <a:br>
              <a:rPr lang="en-US" altLang="x-none" sz="3500" baseline="30000">
                <a:solidFill>
                  <a:schemeClr val="bg1"/>
                </a:solidFill>
                <a:latin typeface="Arial" charset="0"/>
              </a:rPr>
            </a:br>
            <a:r>
              <a:rPr lang="en-US" altLang="x-none" sz="3500" baseline="30000">
                <a:solidFill>
                  <a:schemeClr val="bg1"/>
                </a:solidFill>
                <a:latin typeface="Arial" charset="0"/>
              </a:rPr>
              <a:t>and</a:t>
            </a:r>
            <a:br>
              <a:rPr lang="en-US" altLang="x-none" sz="3500" baseline="30000">
                <a:solidFill>
                  <a:schemeClr val="bg1"/>
                </a:solidFill>
                <a:latin typeface="Arial" charset="0"/>
              </a:rPr>
            </a:br>
            <a:r>
              <a:rPr lang="en-US" altLang="x-none" sz="3500" baseline="30000">
                <a:solidFill>
                  <a:schemeClr val="bg1"/>
                </a:solidFill>
                <a:latin typeface="Arial" charset="0"/>
              </a:rPr>
              <a:t>Robustness</a:t>
            </a:r>
            <a:endParaRPr lang="en-US" altLang="x-none" sz="3500">
              <a:solidFill>
                <a:schemeClr val="bg1"/>
              </a:solidFill>
              <a:latin typeface="Arial" charset="0"/>
            </a:endParaRPr>
          </a:p>
        </p:txBody>
      </p:sp>
      <p:grpSp>
        <p:nvGrpSpPr>
          <p:cNvPr id="2" name="Group 17"/>
          <p:cNvGrpSpPr>
            <a:grpSpLocks/>
          </p:cNvGrpSpPr>
          <p:nvPr/>
        </p:nvGrpSpPr>
        <p:grpSpPr bwMode="auto">
          <a:xfrm>
            <a:off x="-1858963" y="4429125"/>
            <a:ext cx="4438651" cy="731838"/>
            <a:chOff x="-1858210" y="4428678"/>
            <a:chExt cx="4438316" cy="731813"/>
          </a:xfrm>
        </p:grpSpPr>
        <p:sp>
          <p:nvSpPr>
            <p:cNvPr id="19" name="Trapezoid 18"/>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8619" name="Picture 19"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36667" decel="46667" fill="hold" grpId="0" nodeType="withEffect">
                                  <p:stCondLst>
                                    <p:cond delay="6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ppt_x"/>
                                          </p:val>
                                        </p:tav>
                                        <p:tav tm="100000">
                                          <p:val>
                                            <p:strVal val="#ppt_x"/>
                                          </p:val>
                                        </p:tav>
                                      </p:tavLst>
                                    </p:anim>
                                    <p:anim calcmode="lin" valueType="num">
                                      <p:cBhvr additive="base">
                                        <p:cTn id="8" dur="300" fill="hold"/>
                                        <p:tgtEl>
                                          <p:spTgt spid="24"/>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1199"/>
                                          </p:stCondLst>
                                        </p:cTn>
                                        <p:tgtEl>
                                          <p:spTgt spid="3"/>
                                        </p:tgtEl>
                                        <p:attrNameLst>
                                          <p:attrName>style.visibility</p:attrName>
                                        </p:attrNameLst>
                                      </p:cBhvr>
                                      <p:to>
                                        <p:strVal val="visible"/>
                                      </p:to>
                                    </p:set>
                                  </p:childTnLst>
                                </p:cTn>
                              </p:par>
                              <p:par>
                                <p:cTn id="11" presetID="2"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0-#ppt_h/2"/>
                                          </p:val>
                                        </p:tav>
                                        <p:tav tm="100000">
                                          <p:val>
                                            <p:strVal val="#ppt_y"/>
                                          </p:val>
                                        </p:tav>
                                      </p:tavLst>
                                    </p:anim>
                                  </p:childTnLst>
                                </p:cTn>
                              </p:par>
                              <p:par>
                                <p:cTn id="15" presetID="10" presetClass="entr" presetSubtype="0" fill="hold" grpId="0" nodeType="withEffect">
                                  <p:stCondLst>
                                    <p:cond delay="3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2" presetClass="entr" presetSubtype="4" accel="36667" decel="46667" fill="hold" grpId="0" nodeType="withEffect">
                                  <p:stCondLst>
                                    <p:cond delay="80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300" fill="hold"/>
                                        <p:tgtEl>
                                          <p:spTgt spid="15"/>
                                        </p:tgtEl>
                                        <p:attrNameLst>
                                          <p:attrName>ppt_x</p:attrName>
                                        </p:attrNameLst>
                                      </p:cBhvr>
                                      <p:tavLst>
                                        <p:tav tm="0">
                                          <p:val>
                                            <p:strVal val="#ppt_x"/>
                                          </p:val>
                                        </p:tav>
                                        <p:tav tm="100000">
                                          <p:val>
                                            <p:strVal val="#ppt_x"/>
                                          </p:val>
                                        </p:tav>
                                      </p:tavLst>
                                    </p:anim>
                                    <p:anim calcmode="lin" valueType="num">
                                      <p:cBhvr additive="base">
                                        <p:cTn id="21" dur="3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1" accel="36667" decel="46667" fill="hold" grpId="0" nodeType="withEffect">
                                  <p:stCondLst>
                                    <p:cond delay="8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300" fill="hold"/>
                                        <p:tgtEl>
                                          <p:spTgt spid="14"/>
                                        </p:tgtEl>
                                        <p:attrNameLst>
                                          <p:attrName>ppt_x</p:attrName>
                                        </p:attrNameLst>
                                      </p:cBhvr>
                                      <p:tavLst>
                                        <p:tav tm="0">
                                          <p:val>
                                            <p:strVal val="#ppt_x"/>
                                          </p:val>
                                        </p:tav>
                                        <p:tav tm="100000">
                                          <p:val>
                                            <p:strVal val="#ppt_x"/>
                                          </p:val>
                                        </p:tav>
                                      </p:tavLst>
                                    </p:anim>
                                    <p:anim calcmode="lin" valueType="num">
                                      <p:cBhvr additive="base">
                                        <p:cTn id="25" dur="300" fill="hold"/>
                                        <p:tgtEl>
                                          <p:spTgt spid="14"/>
                                        </p:tgtEl>
                                        <p:attrNameLst>
                                          <p:attrName>ppt_y</p:attrName>
                                        </p:attrNameLst>
                                      </p:cBhvr>
                                      <p:tavLst>
                                        <p:tav tm="0">
                                          <p:val>
                                            <p:strVal val="0-#ppt_h/2"/>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999"/>
                                          </p:stCondLst>
                                        </p:cTn>
                                        <p:tgtEl>
                                          <p:spTgt spid="17"/>
                                        </p:tgtEl>
                                        <p:attrNameLst>
                                          <p:attrName>style.visibility</p:attrName>
                                        </p:attrNameLst>
                                      </p:cBhvr>
                                      <p:to>
                                        <p:strVal val="visible"/>
                                      </p:to>
                                    </p:set>
                                  </p:childTnLst>
                                </p:cTn>
                              </p:par>
                              <p:par>
                                <p:cTn id="28" presetID="2" presetClass="entr" presetSubtype="8"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500" fill="hold"/>
                                        <p:tgtEl>
                                          <p:spTgt spid="2"/>
                                        </p:tgtEl>
                                        <p:attrNameLst>
                                          <p:attrName>ppt_x</p:attrName>
                                        </p:attrNameLst>
                                      </p:cBhvr>
                                      <p:tavLst>
                                        <p:tav tm="0">
                                          <p:val>
                                            <p:strVal val="0-#ppt_w/2"/>
                                          </p:val>
                                        </p:tav>
                                        <p:tav tm="100000">
                                          <p:val>
                                            <p:strVal val="#ppt_x"/>
                                          </p:val>
                                        </p:tav>
                                      </p:tavLst>
                                    </p:anim>
                                    <p:anim calcmode="lin" valueType="num">
                                      <p:cBhvr additive="base">
                                        <p:cTn id="31"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 grpId="0"/>
      <p:bldP spid="14" grpId="0" animBg="1"/>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45245"/>
            <a:ext cx="7804547" cy="520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1"/>
          <p:cNvSpPr txBox="1">
            <a:spLocks/>
          </p:cNvSpPr>
          <p:nvPr/>
        </p:nvSpPr>
        <p:spPr bwMode="auto">
          <a:xfrm>
            <a:off x="1754982" y="823913"/>
            <a:ext cx="580786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nchor="b"/>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lnSpc>
                <a:spcPct val="90000"/>
              </a:lnSpc>
            </a:pPr>
            <a:r>
              <a:rPr lang="en-CA" sz="2100">
                <a:solidFill>
                  <a:srgbClr val="FFFFFF"/>
                </a:solidFill>
                <a:latin typeface="Arial" charset="0"/>
                <a:cs typeface="Arial" charset="0"/>
              </a:rPr>
              <a:t>Elementary Outcomes: Achievement Results</a:t>
            </a:r>
          </a:p>
        </p:txBody>
      </p:sp>
      <p:graphicFrame>
        <p:nvGraphicFramePr>
          <p:cNvPr id="11" name="Chart 10"/>
          <p:cNvGraphicFramePr>
            <a:graphicFrameLocks/>
          </p:cNvGraphicFramePr>
          <p:nvPr/>
        </p:nvGraphicFramePr>
        <p:xfrm>
          <a:off x="1082278" y="850108"/>
          <a:ext cx="5985272" cy="407908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a:spLocks noChangeArrowheads="1"/>
          </p:cNvSpPr>
          <p:nvPr/>
        </p:nvSpPr>
        <p:spPr bwMode="auto">
          <a:xfrm>
            <a:off x="1950619" y="1127523"/>
            <a:ext cx="54296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spcBef>
                <a:spcPct val="50000"/>
              </a:spcBef>
            </a:pPr>
            <a:r>
              <a:rPr lang="en-CA">
                <a:solidFill>
                  <a:srgbClr val="C98A00"/>
                </a:solidFill>
                <a:latin typeface="Arial" charset="0"/>
                <a:cs typeface="Arial" charset="0"/>
              </a:rPr>
              <a:t>Over </a:t>
            </a:r>
            <a:r>
              <a:rPr lang="en-CA" b="1">
                <a:solidFill>
                  <a:schemeClr val="bg1"/>
                </a:solidFill>
                <a:latin typeface="Arial" charset="0"/>
                <a:cs typeface="Arial" charset="0"/>
              </a:rPr>
              <a:t>170,000</a:t>
            </a:r>
            <a:r>
              <a:rPr lang="en-CA">
                <a:solidFill>
                  <a:srgbClr val="C98A00"/>
                </a:solidFill>
                <a:latin typeface="Arial" charset="0"/>
                <a:cs typeface="Arial" charset="0"/>
              </a:rPr>
              <a:t> more students at provincial standard </a:t>
            </a:r>
          </a:p>
        </p:txBody>
      </p:sp>
      <p:sp>
        <p:nvSpPr>
          <p:cNvPr id="15" name="Rectangle 14"/>
          <p:cNvSpPr>
            <a:spLocks noChangeArrowheads="1"/>
          </p:cNvSpPr>
          <p:nvPr/>
        </p:nvSpPr>
        <p:spPr bwMode="auto">
          <a:xfrm>
            <a:off x="2065735" y="1558529"/>
            <a:ext cx="2462534"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CA" sz="1050">
                <a:solidFill>
                  <a:srgbClr val="FFFFFF"/>
                </a:solidFill>
                <a:cs typeface="Arial" charset="0"/>
              </a:rPr>
              <a:t>Overall Elementary Achievement Growth:</a:t>
            </a:r>
          </a:p>
          <a:p>
            <a:pPr eaLnBrk="1" hangingPunct="1">
              <a:spcBef>
                <a:spcPct val="50000"/>
              </a:spcBef>
            </a:pPr>
            <a:r>
              <a:rPr lang="en-CA" sz="1050">
                <a:solidFill>
                  <a:srgbClr val="FFFFFF"/>
                </a:solidFill>
                <a:cs typeface="Arial" charset="0"/>
              </a:rPr>
              <a:t>2002-03 to 2015-16</a:t>
            </a:r>
          </a:p>
        </p:txBody>
      </p:sp>
      <p:sp>
        <p:nvSpPr>
          <p:cNvPr id="17" name="Content Placeholder 2"/>
          <p:cNvSpPr>
            <a:spLocks noGrp="1"/>
          </p:cNvSpPr>
          <p:nvPr>
            <p:ph idx="1"/>
          </p:nvPr>
        </p:nvSpPr>
        <p:spPr>
          <a:xfrm>
            <a:off x="6496050" y="2088356"/>
            <a:ext cx="1200150" cy="1601391"/>
          </a:xfrm>
        </p:spPr>
        <p:txBody>
          <a:bodyPr rtlCol="0">
            <a:normAutofit/>
          </a:bodyPr>
          <a:lstStyle/>
          <a:p>
            <a:pPr marL="0" indent="0" eaLnBrk="1" fontAlgn="auto" hangingPunct="1">
              <a:spcAft>
                <a:spcPts val="0"/>
              </a:spcAft>
              <a:buNone/>
              <a:defRPr/>
            </a:pPr>
            <a:r>
              <a:rPr lang="en-CA" sz="750" dirty="0">
                <a:solidFill>
                  <a:srgbClr val="FFFFFF"/>
                </a:solidFill>
                <a:latin typeface="Arial"/>
                <a:ea typeface="+mn-ea"/>
                <a:cs typeface="Arial"/>
              </a:rPr>
              <a:t>4 key levers for elementary reform:</a:t>
            </a:r>
          </a:p>
          <a:p>
            <a:pPr marL="0" indent="0" eaLnBrk="1" fontAlgn="auto" hangingPunct="1">
              <a:spcAft>
                <a:spcPts val="0"/>
              </a:spcAft>
              <a:buNone/>
              <a:defRPr/>
            </a:pPr>
            <a:endParaRPr lang="en-CA" sz="750" dirty="0">
              <a:solidFill>
                <a:srgbClr val="FFFFFF"/>
              </a:solidFill>
              <a:latin typeface="Arial"/>
              <a:ea typeface="+mn-ea"/>
              <a:cs typeface="Arial"/>
            </a:endParaRPr>
          </a:p>
          <a:p>
            <a:pPr marL="171450" indent="-171450" eaLnBrk="1" fontAlgn="auto" hangingPunct="1">
              <a:spcAft>
                <a:spcPts val="0"/>
              </a:spcAft>
              <a:buFont typeface="+mj-lt"/>
              <a:buAutoNum type="arabicPeriod"/>
              <a:defRPr/>
            </a:pPr>
            <a:r>
              <a:rPr lang="en-CA" sz="750" dirty="0">
                <a:solidFill>
                  <a:srgbClr val="FFFFFF"/>
                </a:solidFill>
                <a:latin typeface="Arial"/>
                <a:ea typeface="+mn-ea"/>
                <a:cs typeface="Arial"/>
              </a:rPr>
              <a:t>Improving classroom teaching and learning</a:t>
            </a:r>
          </a:p>
          <a:p>
            <a:pPr marL="171450" indent="-171450" eaLnBrk="1" fontAlgn="auto" hangingPunct="1">
              <a:spcAft>
                <a:spcPts val="0"/>
              </a:spcAft>
              <a:buFont typeface="+mj-lt"/>
              <a:buAutoNum type="arabicPeriod"/>
              <a:defRPr/>
            </a:pPr>
            <a:r>
              <a:rPr lang="en-CA" sz="750" dirty="0">
                <a:solidFill>
                  <a:srgbClr val="FFFFFF"/>
                </a:solidFill>
                <a:latin typeface="Arial"/>
                <a:ea typeface="+mn-ea"/>
                <a:cs typeface="Arial"/>
              </a:rPr>
              <a:t>Improving school effectiveness</a:t>
            </a:r>
          </a:p>
          <a:p>
            <a:pPr marL="171450" indent="-171450" eaLnBrk="1" fontAlgn="auto" hangingPunct="1">
              <a:spcAft>
                <a:spcPts val="0"/>
              </a:spcAft>
              <a:buFont typeface="+mj-lt"/>
              <a:buAutoNum type="arabicPeriod"/>
              <a:defRPr/>
            </a:pPr>
            <a:r>
              <a:rPr lang="en-CA" sz="750" dirty="0">
                <a:solidFill>
                  <a:srgbClr val="C98A00"/>
                </a:solidFill>
                <a:latin typeface="Arial"/>
                <a:ea typeface="+mn-ea"/>
                <a:cs typeface="Arial"/>
              </a:rPr>
              <a:t>Leadership</a:t>
            </a:r>
            <a:br>
              <a:rPr lang="en-CA" sz="750" dirty="0">
                <a:solidFill>
                  <a:srgbClr val="C98A00"/>
                </a:solidFill>
                <a:latin typeface="Arial"/>
                <a:ea typeface="+mn-ea"/>
                <a:cs typeface="Arial"/>
              </a:rPr>
            </a:br>
            <a:r>
              <a:rPr lang="en-CA" sz="750" dirty="0">
                <a:solidFill>
                  <a:srgbClr val="C98A00"/>
                </a:solidFill>
                <a:latin typeface="Arial"/>
                <a:ea typeface="+mn-ea"/>
                <a:cs typeface="Arial"/>
              </a:rPr>
              <a:t>capacity building</a:t>
            </a:r>
          </a:p>
          <a:p>
            <a:pPr marL="171450" indent="-171450" eaLnBrk="1" fontAlgn="auto" hangingPunct="1">
              <a:spcAft>
                <a:spcPts val="0"/>
              </a:spcAft>
              <a:buFont typeface="+mj-lt"/>
              <a:buAutoNum type="arabicPeriod"/>
              <a:defRPr/>
            </a:pPr>
            <a:r>
              <a:rPr lang="en-CA" sz="750" dirty="0">
                <a:solidFill>
                  <a:srgbClr val="FFFFFF"/>
                </a:solidFill>
                <a:latin typeface="Arial"/>
                <a:ea typeface="+mn-ea"/>
                <a:cs typeface="Arial"/>
              </a:rPr>
              <a:t>Research and evaluation</a:t>
            </a:r>
          </a:p>
          <a:p>
            <a:pPr eaLnBrk="1" fontAlgn="auto" hangingPunct="1">
              <a:spcAft>
                <a:spcPts val="0"/>
              </a:spcAft>
              <a:defRPr/>
            </a:pPr>
            <a:endParaRPr lang="en-CA" sz="750" dirty="0">
              <a:solidFill>
                <a:srgbClr val="FFFFFF"/>
              </a:solidFill>
              <a:latin typeface="Arial"/>
              <a:ea typeface="+mn-ea"/>
              <a:cs typeface="Arial"/>
            </a:endParaRPr>
          </a:p>
        </p:txBody>
      </p:sp>
      <p:sp>
        <p:nvSpPr>
          <p:cNvPr id="26631" name="TextBox 2"/>
          <p:cNvSpPr txBox="1">
            <a:spLocks noChangeArrowheads="1"/>
          </p:cNvSpPr>
          <p:nvPr/>
        </p:nvSpPr>
        <p:spPr bwMode="auto">
          <a:xfrm rot="-5400000">
            <a:off x="5335786" y="2625039"/>
            <a:ext cx="15192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US" sz="750"/>
              <a:t>Provincial Results Not Available</a:t>
            </a:r>
          </a:p>
        </p:txBody>
      </p:sp>
    </p:spTree>
    <p:extLst>
      <p:ext uri="{BB962C8B-B14F-4D97-AF65-F5344CB8AC3E}">
        <p14:creationId xmlns:p14="http://schemas.microsoft.com/office/powerpoint/2010/main" val="3775413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1" nodeType="withEffect">
                                  <p:stCondLst>
                                    <p:cond delay="5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00"/>
                                        <p:tgtEl>
                                          <p:spTgt spid="1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00"/>
                                        <p:tgtEl>
                                          <p:spTgt spid="11"/>
                                        </p:tgtEl>
                                      </p:cBhvr>
                                    </p:animEffect>
                                  </p:childTnLst>
                                </p:cTn>
                              </p:par>
                            </p:childTnLst>
                          </p:cTn>
                        </p:par>
                        <p:par>
                          <p:cTn id="20" fill="hold" nodeType="afterGroup">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childTnLst>
                          </p:cTn>
                        </p:par>
                        <p:par>
                          <p:cTn id="24" fill="hold" nodeType="afterGroup">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fade">
                                      <p:cBhvr>
                                        <p:cTn id="27" dur="500"/>
                                        <p:tgtEl>
                                          <p:spTgt spid="17">
                                            <p:txEl>
                                              <p:pRg st="2" end="2"/>
                                            </p:txEl>
                                          </p:spTgt>
                                        </p:tgtEl>
                                      </p:cBhvr>
                                    </p:animEffect>
                                  </p:childTnLst>
                                </p:cTn>
                              </p:par>
                            </p:childTnLst>
                          </p:cTn>
                        </p:par>
                        <p:par>
                          <p:cTn id="28" fill="hold" nodeType="afterGroup">
                            <p:stCondLst>
                              <p:cond delay="2200"/>
                            </p:stCondLst>
                            <p:childTnLst>
                              <p:par>
                                <p:cTn id="29" presetID="10" presetClass="entr" presetSubtype="0" fill="hold" grpId="0" nodeType="after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500"/>
                                        <p:tgtEl>
                                          <p:spTgt spid="17">
                                            <p:txEl>
                                              <p:pRg st="3" end="3"/>
                                            </p:txEl>
                                          </p:spTgt>
                                        </p:tgtEl>
                                      </p:cBhvr>
                                    </p:animEffect>
                                  </p:childTnLst>
                                </p:cTn>
                              </p:par>
                            </p:childTnLst>
                          </p:cTn>
                        </p:par>
                        <p:par>
                          <p:cTn id="32" fill="hold" nodeType="afterGroup">
                            <p:stCondLst>
                              <p:cond delay="2700"/>
                            </p:stCondLst>
                            <p:childTnLst>
                              <p:par>
                                <p:cTn id="33" presetID="10" presetClass="entr" presetSubtype="0" fill="hold" grpId="0" nodeType="afterEffect">
                                  <p:stCondLst>
                                    <p:cond delay="0"/>
                                  </p:stCondLst>
                                  <p:childTnLst>
                                    <p:set>
                                      <p:cBhvr>
                                        <p:cTn id="34" dur="1" fill="hold">
                                          <p:stCondLst>
                                            <p:cond delay="0"/>
                                          </p:stCondLst>
                                        </p:cTn>
                                        <p:tgtEl>
                                          <p:spTgt spid="17">
                                            <p:txEl>
                                              <p:pRg st="4" end="4"/>
                                            </p:txEl>
                                          </p:spTgt>
                                        </p:tgtEl>
                                        <p:attrNameLst>
                                          <p:attrName>style.visibility</p:attrName>
                                        </p:attrNameLst>
                                      </p:cBhvr>
                                      <p:to>
                                        <p:strVal val="visible"/>
                                      </p:to>
                                    </p:set>
                                    <p:animEffect transition="in" filter="fade">
                                      <p:cBhvr>
                                        <p:cTn id="35" dur="500"/>
                                        <p:tgtEl>
                                          <p:spTgt spid="17">
                                            <p:txEl>
                                              <p:pRg st="4" end="4"/>
                                            </p:txEl>
                                          </p:spTgt>
                                        </p:tgtEl>
                                      </p:cBhvr>
                                    </p:animEffect>
                                  </p:childTnLst>
                                </p:cTn>
                              </p:par>
                            </p:childTnLst>
                          </p:cTn>
                        </p:par>
                        <p:par>
                          <p:cTn id="36" fill="hold" nodeType="afterGroup">
                            <p:stCondLst>
                              <p:cond delay="3200"/>
                            </p:stCondLst>
                            <p:childTnLst>
                              <p:par>
                                <p:cTn id="37" presetID="10" presetClass="entr" presetSubtype="0" fill="hold" grpId="0" nodeType="afterEffect">
                                  <p:stCondLst>
                                    <p:cond delay="0"/>
                                  </p:stCondLst>
                                  <p:childTnLst>
                                    <p:set>
                                      <p:cBhvr>
                                        <p:cTn id="38" dur="1" fill="hold">
                                          <p:stCondLst>
                                            <p:cond delay="0"/>
                                          </p:stCondLst>
                                        </p:cTn>
                                        <p:tgtEl>
                                          <p:spTgt spid="17">
                                            <p:txEl>
                                              <p:pRg st="5" end="5"/>
                                            </p:txEl>
                                          </p:spTgt>
                                        </p:tgtEl>
                                        <p:attrNameLst>
                                          <p:attrName>style.visibility</p:attrName>
                                        </p:attrNameLst>
                                      </p:cBhvr>
                                      <p:to>
                                        <p:strVal val="visible"/>
                                      </p:to>
                                    </p:set>
                                    <p:animEffect transition="in" filter="fade">
                                      <p:cBhvr>
                                        <p:cTn id="39"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Graphic spid="11" grpId="0">
        <p:bldAsOne/>
      </p:bldGraphic>
      <p:bldP spid="2" grpId="0"/>
      <p:bldP spid="15" grpId="0"/>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30225" y="-1509713"/>
            <a:ext cx="5099050" cy="5099051"/>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746125" y="-1695450"/>
            <a:ext cx="5483225" cy="5483225"/>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606425" y="679450"/>
            <a:ext cx="57816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600" b="1">
                <a:solidFill>
                  <a:schemeClr val="bg1"/>
                </a:solidFill>
                <a:latin typeface="Arial" charset="0"/>
              </a:rPr>
              <a:t>What are your ’yeah buts’</a:t>
            </a:r>
            <a:r>
              <a:rPr lang="mr-IN" altLang="x-none" sz="3600" b="1">
                <a:solidFill>
                  <a:schemeClr val="bg1"/>
                </a:solidFill>
                <a:latin typeface="Arial" charset="0"/>
                <a:ea typeface="Mangal" charset="0"/>
              </a:rPr>
              <a:t>…</a:t>
            </a:r>
            <a:r>
              <a:rPr lang="en-US" altLang="x-none" sz="3600" b="1">
                <a:solidFill>
                  <a:schemeClr val="bg1"/>
                </a:solidFill>
                <a:latin typeface="Arial" charset="0"/>
              </a:rPr>
              <a:t>..?</a:t>
            </a:r>
            <a:endParaRPr lang="en-CA" altLang="x-none" sz="3600" b="1">
              <a:solidFill>
                <a:schemeClr val="bg1"/>
              </a:solidFill>
              <a:latin typeface="Arial" charset="0"/>
            </a:endParaRP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0662" name="Content Placeholder 2"/>
          <p:cNvSpPr txBox="1">
            <a:spLocks/>
          </p:cNvSpPr>
          <p:nvPr/>
        </p:nvSpPr>
        <p:spPr bwMode="auto">
          <a:xfrm>
            <a:off x="5018088" y="0"/>
            <a:ext cx="40036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pPr>
            <a:r>
              <a:rPr lang="en-US" altLang="x-none" sz="2000"/>
              <a:t>Ministry has ‘initiative-itis’ </a:t>
            </a:r>
            <a:r>
              <a:rPr lang="mr-IN" altLang="x-none" sz="2000">
                <a:ea typeface="Mangal" charset="0"/>
              </a:rPr>
              <a:t>–</a:t>
            </a:r>
            <a:r>
              <a:rPr lang="en-US" altLang="x-none" sz="2000"/>
              <a:t> we can’t keep up and we have to screen what gets through to our teachers</a:t>
            </a:r>
          </a:p>
          <a:p>
            <a:pPr>
              <a:spcBef>
                <a:spcPct val="0"/>
              </a:spcBef>
            </a:pPr>
            <a:r>
              <a:rPr lang="en-US" altLang="x-none" sz="2000"/>
              <a:t>The increased work intensification is unmanageable</a:t>
            </a:r>
          </a:p>
          <a:p>
            <a:pPr>
              <a:spcBef>
                <a:spcPct val="0"/>
              </a:spcBef>
            </a:pPr>
            <a:r>
              <a:rPr lang="en-US" altLang="x-none" sz="2000"/>
              <a:t>What happened to the mental health and work-life balance conversation?</a:t>
            </a:r>
          </a:p>
          <a:p>
            <a:pPr>
              <a:spcBef>
                <a:spcPct val="0"/>
              </a:spcBef>
            </a:pPr>
            <a:r>
              <a:rPr lang="en-US" altLang="x-none" sz="2000"/>
              <a:t>Expectations from multi-generational staff are vast</a:t>
            </a:r>
          </a:p>
          <a:p>
            <a:pPr>
              <a:spcBef>
                <a:spcPct val="0"/>
              </a:spcBef>
            </a:pPr>
            <a:r>
              <a:rPr lang="en-US" altLang="x-none" sz="2000"/>
              <a:t>Kids these days </a:t>
            </a:r>
            <a:r>
              <a:rPr lang="mr-IN" altLang="x-none" sz="2000">
                <a:ea typeface="Mangal" charset="0"/>
              </a:rPr>
              <a:t>…</a:t>
            </a:r>
            <a:r>
              <a:rPr lang="en-US" altLang="x-none" sz="2000"/>
              <a:t>..</a:t>
            </a: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4891088" y="219075"/>
            <a:ext cx="42052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x-none" altLang="x-none" b="1">
              <a:solidFill>
                <a:srgbClr val="3A75A9"/>
              </a:solidFill>
              <a:latin typeface="Arial" charset="0"/>
            </a:endParaRPr>
          </a:p>
        </p:txBody>
      </p:sp>
      <p:grpSp>
        <p:nvGrpSpPr>
          <p:cNvPr id="3" name="Group 16"/>
          <p:cNvGrpSpPr>
            <a:grpSpLocks/>
          </p:cNvGrpSpPr>
          <p:nvPr/>
        </p:nvGrpSpPr>
        <p:grpSpPr bwMode="auto">
          <a:xfrm>
            <a:off x="-1858963" y="4429125"/>
            <a:ext cx="4438651" cy="731838"/>
            <a:chOff x="-1858210" y="4428678"/>
            <a:chExt cx="4438316" cy="731813"/>
          </a:xfrm>
        </p:grpSpPr>
        <p:sp>
          <p:nvSpPr>
            <p:cNvPr id="18" name="Trapezoid 17"/>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0668" name="Picture 20"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27" dur="2000" fill="hold"/>
                                        <p:tgtEl>
                                          <p:spTgt spid="6"/>
                                        </p:tgtEl>
                                        <p:attrNameLst>
                                          <p:attrName>ppt_x</p:attrName>
                                          <p:attrName>ppt_y</p:attrName>
                                        </p:attrNameLst>
                                      </p:cBhvr>
                                      <p:rCtr x="-36901" y="-41273"/>
                                    </p:animMotion>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2" dur="2400" fill="hold"/>
                                        <p:tgtEl>
                                          <p:spTgt spid="16"/>
                                        </p:tgtEl>
                                        <p:attrNameLst>
                                          <p:attrName>ppt_x</p:attrName>
                                          <p:attrName>ppt_y</p:attrName>
                                        </p:attrNameLst>
                                      </p:cBhvr>
                                      <p:rCtr x="-36901" y="-41273"/>
                                    </p:animMotion>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0"/>
                                        <p:tgtEl>
                                          <p:spTgt spid="14"/>
                                        </p:tgtEl>
                                      </p:cBhvr>
                                    </p:animEffect>
                                  </p:childTnLst>
                                </p:cTn>
                              </p:par>
                              <p:par>
                                <p:cTn id="36" presetID="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500" fill="hold"/>
                                        <p:tgtEl>
                                          <p:spTgt spid="3"/>
                                        </p:tgtEl>
                                        <p:attrNameLst>
                                          <p:attrName>ppt_x</p:attrName>
                                        </p:attrNameLst>
                                      </p:cBhvr>
                                      <p:tavLst>
                                        <p:tav tm="0">
                                          <p:val>
                                            <p:strVal val="0-#ppt_w/2"/>
                                          </p:val>
                                        </p:tav>
                                        <p:tav tm="100000">
                                          <p:val>
                                            <p:strVal val="#ppt_x"/>
                                          </p:val>
                                        </p:tav>
                                      </p:tavLst>
                                    </p:anim>
                                    <p:anim calcmode="lin" valueType="num">
                                      <p:cBhvr additive="base">
                                        <p:cTn id="39" dur="1500" fill="hold"/>
                                        <p:tgtEl>
                                          <p:spTgt spid="3"/>
                                        </p:tgtEl>
                                        <p:attrNameLst>
                                          <p:attrName>ppt_y</p:attrName>
                                        </p:attrNameLst>
                                      </p:cBhvr>
                                      <p:tavLst>
                                        <p:tav tm="0">
                                          <p:val>
                                            <p:strVal val="#ppt_y"/>
                                          </p:val>
                                        </p:tav>
                                        <p:tav tm="100000">
                                          <p:val>
                                            <p:strVal val="#ppt_y"/>
                                          </p:val>
                                        </p:tav>
                                      </p:tavLst>
                                    </p:anim>
                                  </p:childTnLst>
                                </p:cTn>
                              </p:par>
                              <p:par>
                                <p:cTn id="40" presetID="6" presetClass="emph" presetSubtype="0" fill="hold" nodeType="withEffect">
                                  <p:stCondLst>
                                    <p:cond delay="0"/>
                                  </p:stCondLst>
                                  <p:childTnLst>
                                    <p:animScale>
                                      <p:cBhvr>
                                        <p:cTn id="41" dur="4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6" grpId="0" animBg="1"/>
      <p:bldP spid="6" grpId="1" animBg="1"/>
      <p:bldP spid="16" grpId="0" animBg="1"/>
      <p:bldP spid="16" grpId="1"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30225" y="-1509713"/>
            <a:ext cx="5099050" cy="5099051"/>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746125" y="-1695450"/>
            <a:ext cx="5483225" cy="5483225"/>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746125" y="203200"/>
            <a:ext cx="57816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600" b="1">
                <a:solidFill>
                  <a:schemeClr val="bg1"/>
                </a:solidFill>
                <a:latin typeface="Arial" charset="0"/>
              </a:rPr>
              <a:t>LEADERSHIP</a:t>
            </a:r>
            <a:br>
              <a:rPr lang="en-CA" altLang="x-none" sz="3600" b="1">
                <a:solidFill>
                  <a:schemeClr val="bg1"/>
                </a:solidFill>
                <a:latin typeface="Arial" charset="0"/>
              </a:rPr>
            </a:br>
            <a:r>
              <a:rPr lang="en-CA" altLang="x-none" sz="3600" b="1">
                <a:solidFill>
                  <a:schemeClr val="bg1"/>
                </a:solidFill>
                <a:latin typeface="Arial" charset="0"/>
              </a:rPr>
              <a:t>DNA:</a:t>
            </a:r>
          </a:p>
          <a:p>
            <a:pPr algn="ctr" eaLnBrk="1" hangingPunct="1">
              <a:spcBef>
                <a:spcPct val="0"/>
              </a:spcBef>
              <a:buFontTx/>
              <a:buNone/>
            </a:pPr>
            <a:r>
              <a:rPr lang="en-US" altLang="x-none" sz="3600" b="1">
                <a:solidFill>
                  <a:schemeClr val="bg1"/>
                </a:solidFill>
                <a:latin typeface="Arial" charset="0"/>
              </a:rPr>
              <a:t>DYNAMIC</a:t>
            </a:r>
            <a:br>
              <a:rPr lang="en-US" altLang="x-none" sz="3600" b="1">
                <a:solidFill>
                  <a:schemeClr val="bg1"/>
                </a:solidFill>
                <a:latin typeface="Arial" charset="0"/>
              </a:rPr>
            </a:br>
            <a:r>
              <a:rPr lang="en-US" altLang="x-none" sz="3600" b="1">
                <a:solidFill>
                  <a:schemeClr val="bg1"/>
                </a:solidFill>
                <a:latin typeface="Arial" charset="0"/>
              </a:rPr>
              <a:t>NETWORKED</a:t>
            </a:r>
            <a:br>
              <a:rPr lang="en-US" altLang="x-none" sz="3600" b="1">
                <a:solidFill>
                  <a:schemeClr val="bg1"/>
                </a:solidFill>
                <a:latin typeface="Arial" charset="0"/>
              </a:rPr>
            </a:br>
            <a:r>
              <a:rPr lang="en-US" altLang="x-none" sz="3600" b="1">
                <a:solidFill>
                  <a:schemeClr val="bg1"/>
                </a:solidFill>
                <a:latin typeface="Arial" charset="0"/>
              </a:rPr>
              <a:t>AUTHENTIC</a:t>
            </a:r>
          </a:p>
          <a:p>
            <a:pPr algn="ctr" eaLnBrk="1" hangingPunct="1">
              <a:spcBef>
                <a:spcPct val="0"/>
              </a:spcBef>
              <a:buFontTx/>
              <a:buNone/>
            </a:pPr>
            <a:endParaRPr lang="en-CA" altLang="x-none" sz="3600" b="1">
              <a:solidFill>
                <a:schemeClr val="bg1"/>
              </a:solidFill>
              <a:latin typeface="Arial" charset="0"/>
            </a:endParaRP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2710" name="Content Placeholder 2"/>
          <p:cNvSpPr txBox="1">
            <a:spLocks/>
          </p:cNvSpPr>
          <p:nvPr/>
        </p:nvSpPr>
        <p:spPr bwMode="auto">
          <a:xfrm>
            <a:off x="4891088" y="547688"/>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ts val="1000"/>
              </a:spcBef>
              <a:buFont typeface="Arial" charset="0"/>
              <a:buNone/>
            </a:pPr>
            <a:endParaRPr lang="en-CA" altLang="x-none" sz="2100">
              <a:solidFill>
                <a:srgbClr val="FFFFFF"/>
              </a:solidFill>
              <a:latin typeface="Arial" charset="0"/>
            </a:endParaRPr>
          </a:p>
        </p:txBody>
      </p:sp>
      <p:sp>
        <p:nvSpPr>
          <p:cNvPr id="2" name="Rectangle 1"/>
          <p:cNvSpPr>
            <a:spLocks noChangeArrowheads="1"/>
          </p:cNvSpPr>
          <p:nvPr/>
        </p:nvSpPr>
        <p:spPr bwMode="auto">
          <a:xfrm>
            <a:off x="4953000" y="547688"/>
            <a:ext cx="3683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800">
                <a:latin typeface="Arial" charset="0"/>
              </a:rPr>
              <a:t>Most jurisdictions across the globe are having their own conversations about the challenges of describing the 21</a:t>
            </a:r>
            <a:r>
              <a:rPr lang="en-US" altLang="x-none" sz="1800" baseline="30000">
                <a:latin typeface="Arial" charset="0"/>
              </a:rPr>
              <a:t>st</a:t>
            </a:r>
            <a:r>
              <a:rPr lang="en-US" altLang="x-none" sz="1800">
                <a:latin typeface="Arial" charset="0"/>
              </a:rPr>
              <a:t> century graduate, yet there is common agreement that the status quo is no longer enough.</a:t>
            </a:r>
          </a:p>
          <a:p>
            <a:pPr eaLnBrk="1" hangingPunct="1">
              <a:spcBef>
                <a:spcPct val="0"/>
              </a:spcBef>
              <a:buFontTx/>
              <a:buNone/>
            </a:pPr>
            <a:endParaRPr lang="en-US" altLang="x-none" sz="1800">
              <a:latin typeface="Arial" charset="0"/>
            </a:endParaRPr>
          </a:p>
          <a:p>
            <a:pPr eaLnBrk="1" hangingPunct="1">
              <a:spcBef>
                <a:spcPct val="0"/>
              </a:spcBef>
              <a:buFontTx/>
              <a:buNone/>
            </a:pPr>
            <a:r>
              <a:rPr lang="en-US" altLang="x-none" sz="1800">
                <a:latin typeface="Arial" charset="0"/>
              </a:rPr>
              <a:t>How do we create learning environments where our students are ready for their future?</a:t>
            </a: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4891088" y="219075"/>
            <a:ext cx="42052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x-none" altLang="x-none" b="1">
              <a:solidFill>
                <a:srgbClr val="3A75A9"/>
              </a:solidFill>
              <a:latin typeface="Arial" charset="0"/>
            </a:endParaRPr>
          </a:p>
        </p:txBody>
      </p:sp>
      <p:grpSp>
        <p:nvGrpSpPr>
          <p:cNvPr id="3" name="Group 16"/>
          <p:cNvGrpSpPr>
            <a:grpSpLocks/>
          </p:cNvGrpSpPr>
          <p:nvPr/>
        </p:nvGrpSpPr>
        <p:grpSpPr bwMode="auto">
          <a:xfrm>
            <a:off x="-1858963" y="4429125"/>
            <a:ext cx="4438651" cy="731838"/>
            <a:chOff x="-1858210" y="4428678"/>
            <a:chExt cx="4438316" cy="731813"/>
          </a:xfrm>
        </p:grpSpPr>
        <p:sp>
          <p:nvSpPr>
            <p:cNvPr id="18" name="Trapezoid 17"/>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2717" name="Picture 20"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0" dur="2000" fill="hold"/>
                                        <p:tgtEl>
                                          <p:spTgt spid="6"/>
                                        </p:tgtEl>
                                        <p:attrNameLst>
                                          <p:attrName>ppt_x</p:attrName>
                                          <p:attrName>ppt_y</p:attrName>
                                        </p:attrNameLst>
                                      </p:cBhvr>
                                      <p:rCtr x="-36901" y="-41273"/>
                                    </p:animMotion>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par>
                                <p:cTn id="34"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5" dur="2400" fill="hold"/>
                                        <p:tgtEl>
                                          <p:spTgt spid="16"/>
                                        </p:tgtEl>
                                        <p:attrNameLst>
                                          <p:attrName>ppt_x</p:attrName>
                                          <p:attrName>ppt_y</p:attrName>
                                        </p:attrNameLst>
                                      </p:cBhvr>
                                      <p:rCtr x="-36901" y="-41273"/>
                                    </p:animMotion>
                                  </p:childTnLst>
                                </p:cTn>
                              </p:par>
                              <p:par>
                                <p:cTn id="36" presetID="10" presetClass="entr" presetSubtype="0" fill="hold" grpId="0" nodeType="withEffect" nodePh="1">
                                  <p:stCondLst>
                                    <p:cond delay="0"/>
                                  </p:stCondLst>
                                  <p:endCondLst>
                                    <p:cond evt="begin" delay="0">
                                      <p:tn val="36"/>
                                    </p:cond>
                                  </p:end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500"/>
                                        <p:tgtEl>
                                          <p:spTgt spid="14"/>
                                        </p:tgtEl>
                                      </p:cBhvr>
                                    </p:animEffect>
                                  </p:childTnLst>
                                </p:cTn>
                              </p:par>
                              <p:par>
                                <p:cTn id="39" presetID="2" presetClass="entr" presetSubtype="8"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1500" fill="hold"/>
                                        <p:tgtEl>
                                          <p:spTgt spid="3"/>
                                        </p:tgtEl>
                                        <p:attrNameLst>
                                          <p:attrName>ppt_x</p:attrName>
                                        </p:attrNameLst>
                                      </p:cBhvr>
                                      <p:tavLst>
                                        <p:tav tm="0">
                                          <p:val>
                                            <p:strVal val="0-#ppt_w/2"/>
                                          </p:val>
                                        </p:tav>
                                        <p:tav tm="100000">
                                          <p:val>
                                            <p:strVal val="#ppt_x"/>
                                          </p:val>
                                        </p:tav>
                                      </p:tavLst>
                                    </p:anim>
                                    <p:anim calcmode="lin" valueType="num">
                                      <p:cBhvr additive="base">
                                        <p:cTn id="42" dur="1500" fill="hold"/>
                                        <p:tgtEl>
                                          <p:spTgt spid="3"/>
                                        </p:tgtEl>
                                        <p:attrNameLst>
                                          <p:attrName>ppt_y</p:attrName>
                                        </p:attrNameLst>
                                      </p:cBhvr>
                                      <p:tavLst>
                                        <p:tav tm="0">
                                          <p:val>
                                            <p:strVal val="#ppt_y"/>
                                          </p:val>
                                        </p:tav>
                                        <p:tav tm="100000">
                                          <p:val>
                                            <p:strVal val="#ppt_y"/>
                                          </p:val>
                                        </p:tav>
                                      </p:tavLst>
                                    </p:anim>
                                  </p:childTnLst>
                                </p:cTn>
                              </p:par>
                              <p:par>
                                <p:cTn id="43" presetID="6" presetClass="emph" presetSubtype="0" fill="hold" nodeType="withEffect">
                                  <p:stCondLst>
                                    <p:cond delay="0"/>
                                  </p:stCondLst>
                                  <p:childTnLst>
                                    <p:animScale>
                                      <p:cBhvr>
                                        <p:cTn id="44" dur="4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2" grpId="0"/>
      <p:bldP spid="6" grpId="0" animBg="1"/>
      <p:bldP spid="6" grpId="1" animBg="1"/>
      <p:bldP spid="16" grpId="0" animBg="1"/>
      <p:bldP spid="16" grpId="1"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8" y="-88900"/>
            <a:ext cx="9178925"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Triangle 15"/>
          <p:cNvSpPr/>
          <p:nvPr/>
        </p:nvSpPr>
        <p:spPr>
          <a:xfrm rot="5400000">
            <a:off x="-724695" y="-1173956"/>
            <a:ext cx="7391401" cy="8605838"/>
          </a:xfrm>
          <a:prstGeom prst="rtTriangle">
            <a:avLst/>
          </a:prstGeom>
          <a:solidFill>
            <a:srgbClr val="0A3C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5" name="Title 1"/>
          <p:cNvSpPr txBox="1">
            <a:spLocks/>
          </p:cNvSpPr>
          <p:nvPr/>
        </p:nvSpPr>
        <p:spPr bwMode="auto">
          <a:xfrm>
            <a:off x="236538" y="631825"/>
            <a:ext cx="656272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3300" b="1">
                <a:solidFill>
                  <a:srgbClr val="FFFFFF"/>
                </a:solidFill>
                <a:latin typeface="Arial" charset="0"/>
              </a:rPr>
              <a:t>WHAT MOTIVATES</a:t>
            </a:r>
            <a:br>
              <a:rPr lang="en-CA" altLang="x-none" sz="3300" b="1">
                <a:solidFill>
                  <a:srgbClr val="FFFFFF"/>
                </a:solidFill>
                <a:latin typeface="Arial" charset="0"/>
              </a:rPr>
            </a:br>
            <a:r>
              <a:rPr lang="en-CA" altLang="x-none" sz="3300" b="1">
                <a:solidFill>
                  <a:srgbClr val="FFFFFF"/>
                </a:solidFill>
                <a:latin typeface="Arial" charset="0"/>
              </a:rPr>
              <a:t>OUR STUDENTS?</a:t>
            </a:r>
          </a:p>
        </p:txBody>
      </p:sp>
      <p:sp>
        <p:nvSpPr>
          <p:cNvPr id="9" name="TextBox 8"/>
          <p:cNvSpPr txBox="1">
            <a:spLocks noChangeArrowheads="1"/>
          </p:cNvSpPr>
          <p:nvPr/>
        </p:nvSpPr>
        <p:spPr bwMode="auto">
          <a:xfrm>
            <a:off x="279400" y="1296988"/>
            <a:ext cx="4527550"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marL="285750" indent="-28575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pPr>
            <a:r>
              <a:rPr lang="en-US" altLang="x-none" sz="1600">
                <a:solidFill>
                  <a:srgbClr val="FFFFFF"/>
                </a:solidFill>
                <a:latin typeface="Arial" charset="0"/>
              </a:rPr>
              <a:t>Social learning with others</a:t>
            </a:r>
          </a:p>
          <a:p>
            <a:pPr eaLnBrk="1" hangingPunct="1">
              <a:spcBef>
                <a:spcPct val="0"/>
              </a:spcBef>
            </a:pPr>
            <a:r>
              <a:rPr lang="en-US" altLang="x-none" sz="1600">
                <a:solidFill>
                  <a:srgbClr val="FFFFFF"/>
                </a:solidFill>
                <a:latin typeface="Arial" charset="0"/>
              </a:rPr>
              <a:t>Links to students</a:t>
            </a:r>
            <a:r>
              <a:rPr lang="en-US" altLang="en-US" sz="1600">
                <a:solidFill>
                  <a:srgbClr val="FFFFFF"/>
                </a:solidFill>
                <a:latin typeface="Arial" charset="0"/>
              </a:rPr>
              <a:t>’</a:t>
            </a:r>
            <a:r>
              <a:rPr lang="en-US" altLang="x-none" sz="1600">
                <a:solidFill>
                  <a:srgbClr val="FFFFFF"/>
                </a:solidFill>
                <a:latin typeface="Arial" charset="0"/>
              </a:rPr>
              <a:t> own interests</a:t>
            </a:r>
          </a:p>
          <a:p>
            <a:pPr eaLnBrk="1" hangingPunct="1">
              <a:spcBef>
                <a:spcPct val="0"/>
              </a:spcBef>
            </a:pPr>
            <a:r>
              <a:rPr lang="en-US" altLang="x-none" sz="1600">
                <a:solidFill>
                  <a:srgbClr val="FFFFFF"/>
                </a:solidFill>
                <a:latin typeface="Arial" charset="0"/>
              </a:rPr>
              <a:t>Cultural connections</a:t>
            </a:r>
          </a:p>
          <a:p>
            <a:pPr eaLnBrk="1" hangingPunct="1">
              <a:spcBef>
                <a:spcPct val="0"/>
              </a:spcBef>
            </a:pPr>
            <a:r>
              <a:rPr lang="en-US" altLang="x-none" sz="1600">
                <a:solidFill>
                  <a:srgbClr val="FFFFFF"/>
                </a:solidFill>
                <a:latin typeface="Arial" charset="0"/>
              </a:rPr>
              <a:t>Physical activity</a:t>
            </a:r>
          </a:p>
          <a:p>
            <a:pPr eaLnBrk="1" hangingPunct="1">
              <a:spcBef>
                <a:spcPct val="0"/>
              </a:spcBef>
            </a:pPr>
            <a:r>
              <a:rPr lang="en-US" altLang="x-none" sz="1600">
                <a:solidFill>
                  <a:srgbClr val="FFFFFF"/>
                </a:solidFill>
                <a:latin typeface="Arial" charset="0"/>
              </a:rPr>
              <a:t>Relevance to the larger world</a:t>
            </a:r>
          </a:p>
          <a:p>
            <a:pPr eaLnBrk="1" hangingPunct="1">
              <a:spcBef>
                <a:spcPct val="0"/>
              </a:spcBef>
            </a:pPr>
            <a:r>
              <a:rPr lang="en-US" altLang="x-none" sz="1600">
                <a:solidFill>
                  <a:srgbClr val="FFFFFF"/>
                </a:solidFill>
                <a:latin typeface="Arial" charset="0"/>
              </a:rPr>
              <a:t>Competition</a:t>
            </a:r>
          </a:p>
          <a:p>
            <a:pPr eaLnBrk="1" hangingPunct="1">
              <a:spcBef>
                <a:spcPct val="0"/>
              </a:spcBef>
            </a:pPr>
            <a:r>
              <a:rPr lang="en-US" altLang="x-none" sz="1600">
                <a:solidFill>
                  <a:srgbClr val="FFFFFF"/>
                </a:solidFill>
                <a:latin typeface="Arial" charset="0"/>
              </a:rPr>
              <a:t>Element of choice and </a:t>
            </a:r>
            <a:br>
              <a:rPr lang="en-US" altLang="x-none" sz="1600">
                <a:solidFill>
                  <a:srgbClr val="FFFFFF"/>
                </a:solidFill>
                <a:latin typeface="Arial" charset="0"/>
              </a:rPr>
            </a:br>
            <a:r>
              <a:rPr lang="en-US" altLang="x-none" sz="1600">
                <a:solidFill>
                  <a:srgbClr val="FFFFFF"/>
                </a:solidFill>
                <a:latin typeface="Arial" charset="0"/>
              </a:rPr>
              <a:t>sheer curiosity</a:t>
            </a:r>
          </a:p>
          <a:p>
            <a:pPr eaLnBrk="1" hangingPunct="1">
              <a:spcBef>
                <a:spcPct val="0"/>
              </a:spcBef>
            </a:pPr>
            <a:r>
              <a:rPr lang="en-US" altLang="x-none" sz="1600">
                <a:solidFill>
                  <a:srgbClr val="FFFFFF"/>
                </a:solidFill>
                <a:latin typeface="Arial" charset="0"/>
              </a:rPr>
              <a:t>Intriguing puzzles</a:t>
            </a:r>
          </a:p>
          <a:p>
            <a:pPr eaLnBrk="1" hangingPunct="1">
              <a:spcBef>
                <a:spcPct val="0"/>
              </a:spcBef>
            </a:pPr>
            <a:endParaRPr lang="en-US" altLang="x-none" sz="800">
              <a:solidFill>
                <a:srgbClr val="FFFFFF"/>
              </a:solidFill>
              <a:latin typeface="Arial" charset="0"/>
            </a:endParaRPr>
          </a:p>
          <a:p>
            <a:pPr eaLnBrk="1" hangingPunct="1">
              <a:spcBef>
                <a:spcPct val="0"/>
              </a:spcBef>
              <a:buFontTx/>
              <a:buNone/>
            </a:pPr>
            <a:r>
              <a:rPr lang="en-US" altLang="x-none" sz="800">
                <a:solidFill>
                  <a:srgbClr val="FFFFFF"/>
                </a:solidFill>
                <a:latin typeface="Arial" charset="0"/>
              </a:rPr>
              <a:t>          Kathleen Cushman </a:t>
            </a:r>
            <a:endParaRPr lang="en-US" altLang="x-none" sz="1600">
              <a:solidFill>
                <a:srgbClr val="FFFFFF"/>
              </a:solidFill>
              <a:latin typeface="Arial" charset="0"/>
            </a:endParaRPr>
          </a:p>
        </p:txBody>
      </p:sp>
      <p:grpSp>
        <p:nvGrpSpPr>
          <p:cNvPr id="2" name="Group 9"/>
          <p:cNvGrpSpPr>
            <a:grpSpLocks/>
          </p:cNvGrpSpPr>
          <p:nvPr/>
        </p:nvGrpSpPr>
        <p:grpSpPr bwMode="auto">
          <a:xfrm>
            <a:off x="-1858963" y="4429125"/>
            <a:ext cx="4438651" cy="731838"/>
            <a:chOff x="-1858210" y="4428678"/>
            <a:chExt cx="4438316" cy="731813"/>
          </a:xfrm>
        </p:grpSpPr>
        <p:sp>
          <p:nvSpPr>
            <p:cNvPr id="11" name="Trapezoid 10"/>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4759" name="Picture 11"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decel="10000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300" fill="hold"/>
                                        <p:tgtEl>
                                          <p:spTgt spid="16"/>
                                        </p:tgtEl>
                                        <p:attrNameLst>
                                          <p:attrName>ppt_x</p:attrName>
                                        </p:attrNameLst>
                                      </p:cBhvr>
                                      <p:tavLst>
                                        <p:tav tm="0">
                                          <p:val>
                                            <p:strVal val="0-#ppt_w/2"/>
                                          </p:val>
                                        </p:tav>
                                        <p:tav tm="100000">
                                          <p:val>
                                            <p:strVal val="#ppt_x"/>
                                          </p:val>
                                        </p:tav>
                                      </p:tavLst>
                                    </p:anim>
                                    <p:anim calcmode="lin" valueType="num">
                                      <p:cBhvr additive="base">
                                        <p:cTn id="8" dur="1300" fill="hold"/>
                                        <p:tgtEl>
                                          <p:spTgt spid="1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6" presetClass="emph" presetSubtype="0" accel="25000" decel="37500" fill="hold" nodeType="withEffect">
                                  <p:stCondLst>
                                    <p:cond delay="0"/>
                                  </p:stCondLst>
                                  <p:childTnLst>
                                    <p:animScale>
                                      <p:cBhvr>
                                        <p:cTn id="13" dur="8000" fill="hold"/>
                                        <p:tgtEl>
                                          <p:spTgt spid="5"/>
                                        </p:tgtEl>
                                      </p:cBhvr>
                                      <p:by x="120000" y="120000"/>
                                    </p:animScale>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600"/>
                                        <p:tgtEl>
                                          <p:spTgt spid="9"/>
                                        </p:tgtEl>
                                      </p:cBhvr>
                                    </p:animEffect>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0-#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163" y="-914400"/>
            <a:ext cx="10810876" cy="720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
          <p:cNvGrpSpPr>
            <a:grpSpLocks/>
          </p:cNvGrpSpPr>
          <p:nvPr/>
        </p:nvGrpSpPr>
        <p:grpSpPr bwMode="auto">
          <a:xfrm>
            <a:off x="922338" y="228600"/>
            <a:ext cx="2911475" cy="2411413"/>
            <a:chOff x="923019" y="227355"/>
            <a:chExt cx="2910011" cy="2412379"/>
          </a:xfrm>
        </p:grpSpPr>
        <p:sp>
          <p:nvSpPr>
            <p:cNvPr id="2" name="Rectangle 1"/>
            <p:cNvSpPr/>
            <p:nvPr/>
          </p:nvSpPr>
          <p:spPr>
            <a:xfrm>
              <a:off x="923019" y="227355"/>
              <a:ext cx="2910011" cy="2412379"/>
            </a:xfrm>
            <a:prstGeom prst="rect">
              <a:avLst/>
            </a:prstGeom>
            <a:solidFill>
              <a:srgbClr val="3A75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21" name="TextBox 2"/>
            <p:cNvSpPr txBox="1">
              <a:spLocks noChangeArrowheads="1"/>
            </p:cNvSpPr>
            <p:nvPr/>
          </p:nvSpPr>
          <p:spPr bwMode="auto">
            <a:xfrm>
              <a:off x="1068165" y="253149"/>
              <a:ext cx="2719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chemeClr val="bg1"/>
                  </a:solidFill>
                  <a:latin typeface="Arial" charset="0"/>
                </a:rPr>
                <a:t>Partnership for 21</a:t>
              </a:r>
              <a:r>
                <a:rPr lang="en-US" altLang="x-none" sz="1200" b="1" baseline="30000">
                  <a:solidFill>
                    <a:schemeClr val="bg1"/>
                  </a:solidFill>
                  <a:latin typeface="Arial" charset="0"/>
                </a:rPr>
                <a:t>st</a:t>
              </a:r>
              <a:r>
                <a:rPr lang="en-US" altLang="x-none" sz="1200" b="1">
                  <a:solidFill>
                    <a:schemeClr val="bg1"/>
                  </a:solidFill>
                  <a:latin typeface="Arial" charset="0"/>
                </a:rPr>
                <a:t> Century Skills</a:t>
              </a:r>
            </a:p>
          </p:txBody>
        </p:sp>
        <p:sp>
          <p:nvSpPr>
            <p:cNvPr id="12" name="TextBox 11"/>
            <p:cNvSpPr txBox="1"/>
            <p:nvPr/>
          </p:nvSpPr>
          <p:spPr>
            <a:xfrm>
              <a:off x="1070582" y="470340"/>
              <a:ext cx="2719607" cy="2169394"/>
            </a:xfrm>
            <a:prstGeom prst="rect">
              <a:avLst/>
            </a:prstGeom>
            <a:noFill/>
          </p:spPr>
          <p:txBody>
            <a:bodyPr>
              <a:spAutoFit/>
            </a:bodyPr>
            <a:lstStyle/>
            <a:p>
              <a:pPr marL="228600" indent="-228600" eaLnBrk="1" fontAlgn="auto" hangingPunct="1">
                <a:spcBef>
                  <a:spcPts val="0"/>
                </a:spcBef>
                <a:spcAft>
                  <a:spcPts val="0"/>
                </a:spcAft>
                <a:buFontTx/>
                <a:buAutoNum type="arabicPeriod"/>
                <a:defRPr/>
              </a:pPr>
              <a:r>
                <a:rPr lang="en-US" sz="1000" dirty="0">
                  <a:solidFill>
                    <a:schemeClr val="bg1"/>
                  </a:solidFill>
                  <a:latin typeface="Arial"/>
                  <a:ea typeface="+mn-ea"/>
                  <a:cs typeface="Arial"/>
                </a:rPr>
                <a:t>Learning and Innovation Skills</a:t>
              </a:r>
            </a:p>
            <a:p>
              <a:pPr eaLnBrk="1" fontAlgn="auto" hangingPunct="1">
                <a:spcBef>
                  <a:spcPts val="0"/>
                </a:spcBef>
                <a:spcAft>
                  <a:spcPts val="0"/>
                </a:spcAft>
                <a:defRPr/>
              </a:pPr>
              <a:r>
                <a:rPr lang="en-US" sz="1000" dirty="0">
                  <a:solidFill>
                    <a:schemeClr val="bg1"/>
                  </a:solidFill>
                  <a:latin typeface="Arial"/>
                  <a:ea typeface="+mn-ea"/>
                  <a:cs typeface="Arial"/>
                </a:rPr>
                <a:t>      </a:t>
              </a:r>
              <a:r>
                <a:rPr lang="en-US" sz="800" dirty="0">
                  <a:solidFill>
                    <a:schemeClr val="bg1"/>
                  </a:solidFill>
                  <a:latin typeface="Arial"/>
                  <a:ea typeface="+mn-ea"/>
                  <a:cs typeface="Arial"/>
                </a:rPr>
                <a:t>Critical thinking and problem-solving</a:t>
              </a:r>
            </a:p>
            <a:p>
              <a:pPr eaLnBrk="1" fontAlgn="auto" hangingPunct="1">
                <a:spcBef>
                  <a:spcPts val="0"/>
                </a:spcBef>
                <a:spcAft>
                  <a:spcPts val="0"/>
                </a:spcAft>
                <a:defRPr/>
              </a:pPr>
              <a:r>
                <a:rPr lang="en-US" sz="800" dirty="0">
                  <a:solidFill>
                    <a:schemeClr val="bg1"/>
                  </a:solidFill>
                  <a:latin typeface="Arial"/>
                  <a:ea typeface="+mn-ea"/>
                  <a:cs typeface="Arial"/>
                </a:rPr>
                <a:t>       Communication and collaboration</a:t>
              </a:r>
            </a:p>
            <a:p>
              <a:pPr eaLnBrk="1" fontAlgn="auto" hangingPunct="1">
                <a:spcBef>
                  <a:spcPts val="0"/>
                </a:spcBef>
                <a:spcAft>
                  <a:spcPts val="0"/>
                </a:spcAft>
                <a:defRPr/>
              </a:pPr>
              <a:r>
                <a:rPr lang="en-US" sz="800" dirty="0">
                  <a:solidFill>
                    <a:schemeClr val="bg1"/>
                  </a:solidFill>
                  <a:latin typeface="Arial"/>
                  <a:ea typeface="+mn-ea"/>
                  <a:cs typeface="Arial"/>
                </a:rPr>
                <a:t>       Creativity and innovation</a:t>
              </a:r>
            </a:p>
            <a:p>
              <a:pPr eaLnBrk="1" fontAlgn="auto" hangingPunct="1">
                <a:spcBef>
                  <a:spcPts val="0"/>
                </a:spcBef>
                <a:spcAft>
                  <a:spcPts val="0"/>
                </a:spcAft>
                <a:defRPr/>
              </a:pPr>
              <a:endParaRPr lang="en-US" sz="300" dirty="0">
                <a:solidFill>
                  <a:schemeClr val="bg1"/>
                </a:solidFill>
                <a:latin typeface="Arial"/>
                <a:ea typeface="+mn-ea"/>
                <a:cs typeface="Arial"/>
              </a:endParaRPr>
            </a:p>
            <a:p>
              <a:pPr marL="228600" indent="-228600" eaLnBrk="1" fontAlgn="auto" hangingPunct="1">
                <a:spcBef>
                  <a:spcPts val="0"/>
                </a:spcBef>
                <a:spcAft>
                  <a:spcPts val="0"/>
                </a:spcAft>
                <a:buFontTx/>
                <a:buAutoNum type="arabicPeriod" startAt="2"/>
                <a:defRPr/>
              </a:pPr>
              <a:r>
                <a:rPr lang="en-US" sz="1000" dirty="0">
                  <a:solidFill>
                    <a:schemeClr val="bg1"/>
                  </a:solidFill>
                  <a:latin typeface="Arial"/>
                  <a:ea typeface="+mn-ea"/>
                  <a:cs typeface="Arial"/>
                </a:rPr>
                <a:t>Information Media &amp; Technology Skills</a:t>
              </a:r>
            </a:p>
            <a:p>
              <a:pPr eaLnBrk="1" fontAlgn="auto" hangingPunct="1">
                <a:spcBef>
                  <a:spcPts val="0"/>
                </a:spcBef>
                <a:spcAft>
                  <a:spcPts val="0"/>
                </a:spcAft>
                <a:defRPr/>
              </a:pPr>
              <a:r>
                <a:rPr lang="en-US" sz="1000" dirty="0">
                  <a:solidFill>
                    <a:schemeClr val="bg1"/>
                  </a:solidFill>
                  <a:latin typeface="Arial"/>
                  <a:ea typeface="+mn-ea"/>
                  <a:cs typeface="Arial"/>
                </a:rPr>
                <a:t>      </a:t>
              </a:r>
              <a:r>
                <a:rPr lang="en-US" sz="800" dirty="0">
                  <a:solidFill>
                    <a:schemeClr val="bg1"/>
                  </a:solidFill>
                  <a:latin typeface="Arial"/>
                  <a:ea typeface="+mn-ea"/>
                  <a:cs typeface="Arial"/>
                </a:rPr>
                <a:t>Access information efficiently and effectively</a:t>
              </a:r>
              <a:br>
                <a:rPr lang="en-US" sz="800" dirty="0">
                  <a:solidFill>
                    <a:schemeClr val="bg1"/>
                  </a:solidFill>
                  <a:latin typeface="Arial"/>
                  <a:ea typeface="+mn-ea"/>
                  <a:cs typeface="Arial"/>
                </a:rPr>
              </a:br>
              <a:r>
                <a:rPr lang="en-US" sz="800" dirty="0">
                  <a:solidFill>
                    <a:schemeClr val="bg1"/>
                  </a:solidFill>
                  <a:latin typeface="Arial"/>
                  <a:ea typeface="+mn-ea"/>
                  <a:cs typeface="Arial"/>
                </a:rPr>
                <a:t>       Evaluate information critically and competently</a:t>
              </a:r>
              <a:br>
                <a:rPr lang="en-US" sz="800" dirty="0">
                  <a:solidFill>
                    <a:schemeClr val="bg1"/>
                  </a:solidFill>
                  <a:latin typeface="Arial"/>
                  <a:ea typeface="+mn-ea"/>
                  <a:cs typeface="Arial"/>
                </a:rPr>
              </a:br>
              <a:r>
                <a:rPr lang="en-US" sz="800" dirty="0">
                  <a:solidFill>
                    <a:schemeClr val="bg1"/>
                  </a:solidFill>
                  <a:latin typeface="Arial"/>
                  <a:ea typeface="+mn-ea"/>
                  <a:cs typeface="Arial"/>
                </a:rPr>
                <a:t>       Use information accurately and creatively</a:t>
              </a:r>
            </a:p>
            <a:p>
              <a:pPr eaLnBrk="1" fontAlgn="auto" hangingPunct="1">
                <a:spcBef>
                  <a:spcPts val="0"/>
                </a:spcBef>
                <a:spcAft>
                  <a:spcPts val="0"/>
                </a:spcAft>
                <a:defRPr/>
              </a:pPr>
              <a:endParaRPr lang="en-US" sz="300" dirty="0">
                <a:solidFill>
                  <a:schemeClr val="bg1"/>
                </a:solidFill>
                <a:latin typeface="Arial"/>
                <a:ea typeface="+mn-ea"/>
                <a:cs typeface="Arial"/>
              </a:endParaRP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Life and Career Skills</a:t>
              </a:r>
            </a:p>
            <a:p>
              <a:pPr eaLnBrk="1" fontAlgn="auto" hangingPunct="1">
                <a:spcBef>
                  <a:spcPts val="0"/>
                </a:spcBef>
                <a:spcAft>
                  <a:spcPts val="0"/>
                </a:spcAft>
                <a:defRPr/>
              </a:pPr>
              <a:r>
                <a:rPr lang="en-US" sz="1000" dirty="0">
                  <a:solidFill>
                    <a:schemeClr val="bg1"/>
                  </a:solidFill>
                  <a:latin typeface="Arial"/>
                  <a:ea typeface="+mn-ea"/>
                  <a:cs typeface="Arial"/>
                </a:rPr>
                <a:t>      </a:t>
              </a:r>
              <a:r>
                <a:rPr lang="en-US" sz="800" dirty="0">
                  <a:solidFill>
                    <a:schemeClr val="bg1"/>
                  </a:solidFill>
                  <a:latin typeface="Arial"/>
                  <a:ea typeface="+mn-ea"/>
                  <a:cs typeface="Arial"/>
                </a:rPr>
                <a:t>Flexibility and adaptability</a:t>
              </a:r>
            </a:p>
            <a:p>
              <a:pPr eaLnBrk="1" fontAlgn="auto" hangingPunct="1">
                <a:spcBef>
                  <a:spcPts val="0"/>
                </a:spcBef>
                <a:spcAft>
                  <a:spcPts val="0"/>
                </a:spcAft>
                <a:defRPr/>
              </a:pPr>
              <a:r>
                <a:rPr lang="en-US" sz="800" dirty="0">
                  <a:solidFill>
                    <a:schemeClr val="bg1"/>
                  </a:solidFill>
                  <a:latin typeface="Arial"/>
                  <a:ea typeface="+mn-ea"/>
                  <a:cs typeface="Arial"/>
                </a:rPr>
                <a:t>       Initiative and self direction</a:t>
              </a:r>
            </a:p>
            <a:p>
              <a:pPr eaLnBrk="1" fontAlgn="auto" hangingPunct="1">
                <a:spcBef>
                  <a:spcPts val="0"/>
                </a:spcBef>
                <a:spcAft>
                  <a:spcPts val="0"/>
                </a:spcAft>
                <a:defRPr/>
              </a:pPr>
              <a:r>
                <a:rPr lang="en-US" sz="800" dirty="0">
                  <a:solidFill>
                    <a:schemeClr val="bg1"/>
                  </a:solidFill>
                  <a:latin typeface="Arial"/>
                  <a:ea typeface="+mn-ea"/>
                  <a:cs typeface="Arial"/>
                </a:rPr>
                <a:t>       Social and cross-cultural interaction</a:t>
              </a:r>
            </a:p>
            <a:p>
              <a:pPr eaLnBrk="1" fontAlgn="auto" hangingPunct="1">
                <a:spcBef>
                  <a:spcPts val="0"/>
                </a:spcBef>
                <a:spcAft>
                  <a:spcPts val="0"/>
                </a:spcAft>
                <a:defRPr/>
              </a:pPr>
              <a:r>
                <a:rPr lang="en-US" sz="800" dirty="0">
                  <a:solidFill>
                    <a:schemeClr val="bg1"/>
                  </a:solidFill>
                  <a:latin typeface="Arial"/>
                  <a:ea typeface="+mn-ea"/>
                  <a:cs typeface="Arial"/>
                </a:rPr>
                <a:t>       Productively and accountability</a:t>
              </a:r>
            </a:p>
            <a:p>
              <a:pPr eaLnBrk="1" fontAlgn="auto" hangingPunct="1">
                <a:spcBef>
                  <a:spcPts val="0"/>
                </a:spcBef>
                <a:spcAft>
                  <a:spcPts val="0"/>
                </a:spcAft>
                <a:defRPr/>
              </a:pPr>
              <a:r>
                <a:rPr lang="en-US" sz="800" dirty="0">
                  <a:solidFill>
                    <a:schemeClr val="bg1"/>
                  </a:solidFill>
                  <a:latin typeface="Arial"/>
                  <a:ea typeface="+mn-ea"/>
                  <a:cs typeface="Arial"/>
                </a:rPr>
                <a:t>       Leadership and responsibility</a:t>
              </a:r>
              <a:endParaRPr lang="en-US" sz="1000" dirty="0">
                <a:solidFill>
                  <a:schemeClr val="bg1"/>
                </a:solidFill>
                <a:latin typeface="Arial"/>
                <a:ea typeface="+mn-ea"/>
                <a:cs typeface="Arial"/>
              </a:endParaRPr>
            </a:p>
          </p:txBody>
        </p:sp>
      </p:grpSp>
      <p:grpSp>
        <p:nvGrpSpPr>
          <p:cNvPr id="4" name="Group 4"/>
          <p:cNvGrpSpPr>
            <a:grpSpLocks/>
          </p:cNvGrpSpPr>
          <p:nvPr/>
        </p:nvGrpSpPr>
        <p:grpSpPr bwMode="auto">
          <a:xfrm>
            <a:off x="922338" y="2744788"/>
            <a:ext cx="2911475" cy="2305050"/>
            <a:chOff x="923019" y="2744264"/>
            <a:chExt cx="2910011" cy="2304657"/>
          </a:xfrm>
        </p:grpSpPr>
        <p:sp>
          <p:nvSpPr>
            <p:cNvPr id="13" name="Rectangle 12"/>
            <p:cNvSpPr/>
            <p:nvPr/>
          </p:nvSpPr>
          <p:spPr>
            <a:xfrm>
              <a:off x="923019" y="2744264"/>
              <a:ext cx="2910011" cy="2304657"/>
            </a:xfrm>
            <a:prstGeom prst="rect">
              <a:avLst/>
            </a:prstGeom>
            <a:solidFill>
              <a:srgbClr val="3A75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18" name="TextBox 13"/>
            <p:cNvSpPr txBox="1">
              <a:spLocks noChangeArrowheads="1"/>
            </p:cNvSpPr>
            <p:nvPr/>
          </p:nvSpPr>
          <p:spPr bwMode="auto">
            <a:xfrm>
              <a:off x="1068165" y="2770058"/>
              <a:ext cx="2719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chemeClr val="bg1"/>
                  </a:solidFill>
                  <a:latin typeface="Arial" charset="0"/>
                </a:rPr>
                <a:t>Conference Board of Canada</a:t>
              </a:r>
            </a:p>
          </p:txBody>
        </p:sp>
        <p:sp>
          <p:nvSpPr>
            <p:cNvPr id="15" name="TextBox 14"/>
            <p:cNvSpPr txBox="1"/>
            <p:nvPr/>
          </p:nvSpPr>
          <p:spPr>
            <a:xfrm>
              <a:off x="1070582" y="2987110"/>
              <a:ext cx="2719607" cy="2061811"/>
            </a:xfrm>
            <a:prstGeom prst="rect">
              <a:avLst/>
            </a:prstGeom>
            <a:noFill/>
          </p:spPr>
          <p:txBody>
            <a:bodyPr>
              <a:spAutoFit/>
            </a:bodyPr>
            <a:lstStyle/>
            <a:p>
              <a:pPr marL="228600" indent="-228600" eaLnBrk="1" fontAlgn="auto" hangingPunct="1">
                <a:spcBef>
                  <a:spcPts val="0"/>
                </a:spcBef>
                <a:spcAft>
                  <a:spcPts val="0"/>
                </a:spcAft>
                <a:buFontTx/>
                <a:buAutoNum type="arabicPeriod"/>
                <a:defRPr/>
              </a:pPr>
              <a:r>
                <a:rPr lang="en-US" sz="1000" dirty="0">
                  <a:solidFill>
                    <a:schemeClr val="bg1"/>
                  </a:solidFill>
                  <a:latin typeface="Arial"/>
                  <a:ea typeface="+mn-ea"/>
                  <a:cs typeface="Arial"/>
                </a:rPr>
                <a:t>Fundamental Skills</a:t>
              </a:r>
            </a:p>
            <a:p>
              <a:pPr eaLnBrk="1" fontAlgn="auto" hangingPunct="1">
                <a:spcBef>
                  <a:spcPts val="0"/>
                </a:spcBef>
                <a:spcAft>
                  <a:spcPts val="0"/>
                </a:spcAft>
                <a:defRPr/>
              </a:pPr>
              <a:r>
                <a:rPr lang="en-US" sz="800" dirty="0">
                  <a:solidFill>
                    <a:schemeClr val="bg1"/>
                  </a:solidFill>
                  <a:latin typeface="Arial"/>
                  <a:ea typeface="+mn-ea"/>
                  <a:cs typeface="Arial"/>
                </a:rPr>
                <a:t>       Communicate</a:t>
              </a:r>
            </a:p>
            <a:p>
              <a:pPr eaLnBrk="1" fontAlgn="auto" hangingPunct="1">
                <a:spcBef>
                  <a:spcPts val="0"/>
                </a:spcBef>
                <a:spcAft>
                  <a:spcPts val="0"/>
                </a:spcAft>
                <a:defRPr/>
              </a:pPr>
              <a:r>
                <a:rPr lang="en-US" sz="800" dirty="0">
                  <a:solidFill>
                    <a:schemeClr val="bg1"/>
                  </a:solidFill>
                  <a:latin typeface="Arial"/>
                  <a:ea typeface="+mn-ea"/>
                  <a:cs typeface="Arial"/>
                </a:rPr>
                <a:t>       Manage information</a:t>
              </a:r>
            </a:p>
            <a:p>
              <a:pPr eaLnBrk="1" fontAlgn="auto" hangingPunct="1">
                <a:spcBef>
                  <a:spcPts val="0"/>
                </a:spcBef>
                <a:spcAft>
                  <a:spcPts val="0"/>
                </a:spcAft>
                <a:defRPr/>
              </a:pPr>
              <a:r>
                <a:rPr lang="en-US" sz="800" dirty="0">
                  <a:solidFill>
                    <a:schemeClr val="bg1"/>
                  </a:solidFill>
                  <a:latin typeface="Arial"/>
                  <a:ea typeface="+mn-ea"/>
                  <a:cs typeface="Arial"/>
                </a:rPr>
                <a:t>       Use numbers</a:t>
              </a:r>
            </a:p>
            <a:p>
              <a:pPr eaLnBrk="1" fontAlgn="auto" hangingPunct="1">
                <a:spcBef>
                  <a:spcPts val="0"/>
                </a:spcBef>
                <a:spcAft>
                  <a:spcPts val="0"/>
                </a:spcAft>
                <a:defRPr/>
              </a:pPr>
              <a:r>
                <a:rPr lang="en-US" sz="800" dirty="0">
                  <a:solidFill>
                    <a:schemeClr val="bg1"/>
                  </a:solidFill>
                  <a:latin typeface="Arial"/>
                  <a:ea typeface="+mn-ea"/>
                  <a:cs typeface="Arial"/>
                </a:rPr>
                <a:t>       Think and solve problems</a:t>
              </a:r>
            </a:p>
            <a:p>
              <a:pPr eaLnBrk="1" fontAlgn="auto" hangingPunct="1">
                <a:spcBef>
                  <a:spcPts val="0"/>
                </a:spcBef>
                <a:spcAft>
                  <a:spcPts val="0"/>
                </a:spcAft>
                <a:defRPr/>
              </a:pPr>
              <a:endParaRPr lang="en-US" sz="300" dirty="0">
                <a:solidFill>
                  <a:schemeClr val="bg1"/>
                </a:solidFill>
                <a:latin typeface="Arial"/>
                <a:ea typeface="+mn-ea"/>
                <a:cs typeface="Arial"/>
              </a:endParaRPr>
            </a:p>
            <a:p>
              <a:pPr marL="228600" indent="-228600" eaLnBrk="1" fontAlgn="auto" hangingPunct="1">
                <a:spcBef>
                  <a:spcPts val="0"/>
                </a:spcBef>
                <a:spcAft>
                  <a:spcPts val="0"/>
                </a:spcAft>
                <a:buFontTx/>
                <a:buAutoNum type="arabicPeriod" startAt="2"/>
                <a:defRPr/>
              </a:pPr>
              <a:r>
                <a:rPr lang="en-US" sz="1000" dirty="0">
                  <a:solidFill>
                    <a:schemeClr val="bg1"/>
                  </a:solidFill>
                  <a:latin typeface="Arial"/>
                  <a:ea typeface="+mn-ea"/>
                  <a:cs typeface="Arial"/>
                </a:rPr>
                <a:t>Personal Management Skills</a:t>
              </a:r>
            </a:p>
            <a:p>
              <a:pPr eaLnBrk="1" fontAlgn="auto" hangingPunct="1">
                <a:spcBef>
                  <a:spcPts val="0"/>
                </a:spcBef>
                <a:spcAft>
                  <a:spcPts val="0"/>
                </a:spcAft>
                <a:defRPr/>
              </a:pPr>
              <a:r>
                <a:rPr lang="en-US" sz="1000" dirty="0">
                  <a:solidFill>
                    <a:schemeClr val="bg1"/>
                  </a:solidFill>
                  <a:latin typeface="Arial"/>
                  <a:ea typeface="+mn-ea"/>
                  <a:cs typeface="Arial"/>
                </a:rPr>
                <a:t>      </a:t>
              </a:r>
              <a:r>
                <a:rPr lang="en-US" sz="800" dirty="0">
                  <a:solidFill>
                    <a:schemeClr val="bg1"/>
                  </a:solidFill>
                  <a:latin typeface="Arial"/>
                  <a:ea typeface="+mn-ea"/>
                  <a:cs typeface="Arial"/>
                </a:rPr>
                <a:t>Demonstrate positive attitudes and behaviors</a:t>
              </a:r>
              <a:br>
                <a:rPr lang="en-US" sz="800" dirty="0">
                  <a:solidFill>
                    <a:schemeClr val="bg1"/>
                  </a:solidFill>
                  <a:latin typeface="Arial"/>
                  <a:ea typeface="+mn-ea"/>
                  <a:cs typeface="Arial"/>
                </a:rPr>
              </a:br>
              <a:r>
                <a:rPr lang="en-US" sz="800" dirty="0">
                  <a:solidFill>
                    <a:schemeClr val="bg1"/>
                  </a:solidFill>
                  <a:latin typeface="Arial"/>
                  <a:ea typeface="+mn-ea"/>
                  <a:cs typeface="Arial"/>
                </a:rPr>
                <a:t>       Be responsible</a:t>
              </a:r>
              <a:br>
                <a:rPr lang="en-US" sz="800" dirty="0">
                  <a:solidFill>
                    <a:schemeClr val="bg1"/>
                  </a:solidFill>
                  <a:latin typeface="Arial"/>
                  <a:ea typeface="+mn-ea"/>
                  <a:cs typeface="Arial"/>
                </a:rPr>
              </a:br>
              <a:r>
                <a:rPr lang="en-US" sz="800" dirty="0">
                  <a:solidFill>
                    <a:schemeClr val="bg1"/>
                  </a:solidFill>
                  <a:latin typeface="Arial"/>
                  <a:ea typeface="+mn-ea"/>
                  <a:cs typeface="Arial"/>
                </a:rPr>
                <a:t>       Be adaptable</a:t>
              </a:r>
            </a:p>
            <a:p>
              <a:pPr eaLnBrk="1" fontAlgn="auto" hangingPunct="1">
                <a:spcBef>
                  <a:spcPts val="0"/>
                </a:spcBef>
                <a:spcAft>
                  <a:spcPts val="0"/>
                </a:spcAft>
                <a:defRPr/>
              </a:pPr>
              <a:r>
                <a:rPr lang="en-US" sz="800" dirty="0">
                  <a:solidFill>
                    <a:schemeClr val="bg1"/>
                  </a:solidFill>
                  <a:latin typeface="Arial"/>
                  <a:ea typeface="+mn-ea"/>
                  <a:cs typeface="Arial"/>
                </a:rPr>
                <a:t>       Learn continuously</a:t>
              </a:r>
            </a:p>
            <a:p>
              <a:pPr eaLnBrk="1" fontAlgn="auto" hangingPunct="1">
                <a:spcBef>
                  <a:spcPts val="0"/>
                </a:spcBef>
                <a:spcAft>
                  <a:spcPts val="0"/>
                </a:spcAft>
                <a:defRPr/>
              </a:pPr>
              <a:r>
                <a:rPr lang="en-US" sz="800" dirty="0">
                  <a:solidFill>
                    <a:schemeClr val="bg1"/>
                  </a:solidFill>
                  <a:latin typeface="Arial"/>
                  <a:ea typeface="+mn-ea"/>
                  <a:cs typeface="Arial"/>
                </a:rPr>
                <a:t>       Work safely</a:t>
              </a:r>
            </a:p>
            <a:p>
              <a:pPr eaLnBrk="1" fontAlgn="auto" hangingPunct="1">
                <a:spcBef>
                  <a:spcPts val="0"/>
                </a:spcBef>
                <a:spcAft>
                  <a:spcPts val="0"/>
                </a:spcAft>
                <a:defRPr/>
              </a:pPr>
              <a:endParaRPr lang="en-US" sz="300" dirty="0">
                <a:solidFill>
                  <a:schemeClr val="bg1"/>
                </a:solidFill>
                <a:latin typeface="Arial"/>
                <a:ea typeface="+mn-ea"/>
                <a:cs typeface="Arial"/>
              </a:endParaRP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Teamwork Skills</a:t>
              </a:r>
            </a:p>
            <a:p>
              <a:pPr eaLnBrk="1" fontAlgn="auto" hangingPunct="1">
                <a:spcBef>
                  <a:spcPts val="0"/>
                </a:spcBef>
                <a:spcAft>
                  <a:spcPts val="0"/>
                </a:spcAft>
                <a:defRPr/>
              </a:pPr>
              <a:r>
                <a:rPr lang="en-US" sz="1000" dirty="0">
                  <a:solidFill>
                    <a:schemeClr val="bg1"/>
                  </a:solidFill>
                  <a:latin typeface="Arial"/>
                  <a:ea typeface="+mn-ea"/>
                  <a:cs typeface="Arial"/>
                </a:rPr>
                <a:t>      </a:t>
              </a:r>
              <a:r>
                <a:rPr lang="en-US" sz="800" dirty="0">
                  <a:solidFill>
                    <a:schemeClr val="bg1"/>
                  </a:solidFill>
                  <a:latin typeface="Arial"/>
                  <a:ea typeface="+mn-ea"/>
                  <a:cs typeface="Arial"/>
                </a:rPr>
                <a:t>Work with others</a:t>
              </a:r>
            </a:p>
            <a:p>
              <a:pPr eaLnBrk="1" fontAlgn="auto" hangingPunct="1">
                <a:spcBef>
                  <a:spcPts val="0"/>
                </a:spcBef>
                <a:spcAft>
                  <a:spcPts val="0"/>
                </a:spcAft>
                <a:defRPr/>
              </a:pPr>
              <a:r>
                <a:rPr lang="en-US" sz="800" dirty="0">
                  <a:solidFill>
                    <a:schemeClr val="bg1"/>
                  </a:solidFill>
                  <a:latin typeface="Arial"/>
                  <a:ea typeface="+mn-ea"/>
                  <a:cs typeface="Arial"/>
                </a:rPr>
                <a:t>       Participate in projects and tasks</a:t>
              </a:r>
              <a:endParaRPr lang="en-US" sz="1000" dirty="0">
                <a:solidFill>
                  <a:schemeClr val="bg1"/>
                </a:solidFill>
                <a:latin typeface="Arial"/>
                <a:ea typeface="+mn-ea"/>
                <a:cs typeface="Arial"/>
              </a:endParaRPr>
            </a:p>
          </p:txBody>
        </p:sp>
      </p:grpSp>
      <p:grpSp>
        <p:nvGrpSpPr>
          <p:cNvPr id="5" name="Group 5"/>
          <p:cNvGrpSpPr>
            <a:grpSpLocks/>
          </p:cNvGrpSpPr>
          <p:nvPr/>
        </p:nvGrpSpPr>
        <p:grpSpPr bwMode="auto">
          <a:xfrm>
            <a:off x="5208588" y="228600"/>
            <a:ext cx="2989262" cy="2411413"/>
            <a:chOff x="5209269" y="227355"/>
            <a:chExt cx="2988006" cy="2412379"/>
          </a:xfrm>
        </p:grpSpPr>
        <p:sp>
          <p:nvSpPr>
            <p:cNvPr id="16" name="Rectangle 15"/>
            <p:cNvSpPr/>
            <p:nvPr/>
          </p:nvSpPr>
          <p:spPr>
            <a:xfrm>
              <a:off x="5209269" y="227355"/>
              <a:ext cx="2910252" cy="2412379"/>
            </a:xfrm>
            <a:prstGeom prst="rect">
              <a:avLst/>
            </a:prstGeom>
            <a:solidFill>
              <a:srgbClr val="3A75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15" name="TextBox 16"/>
            <p:cNvSpPr txBox="1">
              <a:spLocks noChangeArrowheads="1"/>
            </p:cNvSpPr>
            <p:nvPr/>
          </p:nvSpPr>
          <p:spPr bwMode="auto">
            <a:xfrm>
              <a:off x="5296690" y="530148"/>
              <a:ext cx="271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chemeClr val="bg1"/>
                  </a:solidFill>
                  <a:latin typeface="Arial" charset="0"/>
                </a:rPr>
                <a:t>Tony Wagner in the Global Achievement Gap</a:t>
              </a:r>
            </a:p>
          </p:txBody>
        </p:sp>
        <p:sp>
          <p:nvSpPr>
            <p:cNvPr id="18" name="TextBox 17"/>
            <p:cNvSpPr txBox="1"/>
            <p:nvPr/>
          </p:nvSpPr>
          <p:spPr>
            <a:xfrm>
              <a:off x="5299718" y="930900"/>
              <a:ext cx="2897557" cy="1370561"/>
            </a:xfrm>
            <a:prstGeom prst="rect">
              <a:avLst/>
            </a:prstGeom>
            <a:noFill/>
          </p:spPr>
          <p:txBody>
            <a:bodyPr>
              <a:spAutoFit/>
            </a:bodyPr>
            <a:lstStyle/>
            <a:p>
              <a:pPr marL="228600" indent="-228600" eaLnBrk="1" fontAlgn="auto" hangingPunct="1">
                <a:spcBef>
                  <a:spcPts val="0"/>
                </a:spcBef>
                <a:spcAft>
                  <a:spcPts val="0"/>
                </a:spcAft>
                <a:buFontTx/>
                <a:buAutoNum type="arabicPeriod"/>
                <a:defRPr/>
              </a:pPr>
              <a:r>
                <a:rPr lang="en-US" sz="1000" dirty="0">
                  <a:solidFill>
                    <a:schemeClr val="bg1"/>
                  </a:solidFill>
                  <a:latin typeface="Arial"/>
                  <a:ea typeface="+mn-ea"/>
                  <a:cs typeface="Arial"/>
                </a:rPr>
                <a:t>Critical thinking and problem-solving;</a:t>
              </a:r>
              <a:endParaRPr lang="en-US" sz="800" dirty="0">
                <a:solidFill>
                  <a:schemeClr val="bg1"/>
                </a:solidFill>
                <a:latin typeface="Arial"/>
                <a:ea typeface="+mn-ea"/>
                <a:cs typeface="Arial"/>
              </a:endParaRPr>
            </a:p>
            <a:p>
              <a:pPr eaLnBrk="1" fontAlgn="auto" hangingPunct="1">
                <a:spcBef>
                  <a:spcPts val="0"/>
                </a:spcBef>
                <a:spcAft>
                  <a:spcPts val="0"/>
                </a:spcAft>
                <a:defRPr/>
              </a:pPr>
              <a:endParaRPr lang="en-US" sz="300" dirty="0">
                <a:solidFill>
                  <a:schemeClr val="bg1"/>
                </a:solidFill>
                <a:latin typeface="Arial"/>
                <a:ea typeface="+mn-ea"/>
                <a:cs typeface="Arial"/>
              </a:endParaRPr>
            </a:p>
            <a:p>
              <a:pPr marL="228600" indent="-228600" eaLnBrk="1" fontAlgn="auto" hangingPunct="1">
                <a:spcBef>
                  <a:spcPts val="0"/>
                </a:spcBef>
                <a:spcAft>
                  <a:spcPts val="0"/>
                </a:spcAft>
                <a:buFontTx/>
                <a:buAutoNum type="arabicPeriod" startAt="2"/>
                <a:defRPr/>
              </a:pPr>
              <a:r>
                <a:rPr lang="en-US" sz="1000" dirty="0">
                  <a:solidFill>
                    <a:schemeClr val="bg1"/>
                  </a:solidFill>
                  <a:latin typeface="Arial"/>
                  <a:ea typeface="+mn-ea"/>
                  <a:cs typeface="Arial"/>
                </a:rPr>
                <a:t>Collaboration across networks and leading by influence;</a:t>
              </a:r>
              <a:endParaRPr lang="en-US" sz="300" dirty="0">
                <a:solidFill>
                  <a:schemeClr val="bg1"/>
                </a:solidFill>
                <a:latin typeface="Arial"/>
                <a:ea typeface="+mn-ea"/>
                <a:cs typeface="Arial"/>
              </a:endParaRP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Agility and adaptability;</a:t>
              </a: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Initiative and entrepreneurialism;</a:t>
              </a: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Effective oral and written communications;</a:t>
              </a: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Accessing and analyzing information; and,</a:t>
              </a:r>
            </a:p>
            <a:p>
              <a:pPr marL="228600" indent="-228600" eaLnBrk="1" fontAlgn="auto" hangingPunct="1">
                <a:spcBef>
                  <a:spcPts val="0"/>
                </a:spcBef>
                <a:spcAft>
                  <a:spcPts val="0"/>
                </a:spcAft>
                <a:buFontTx/>
                <a:buAutoNum type="arabicPeriod" startAt="3"/>
                <a:defRPr/>
              </a:pPr>
              <a:r>
                <a:rPr lang="en-US" sz="1000" dirty="0">
                  <a:solidFill>
                    <a:schemeClr val="bg1"/>
                  </a:solidFill>
                  <a:latin typeface="Arial"/>
                  <a:ea typeface="+mn-ea"/>
                  <a:cs typeface="Arial"/>
                </a:rPr>
                <a:t>Curiosity and imagination.</a:t>
              </a:r>
            </a:p>
          </p:txBody>
        </p:sp>
      </p:grpSp>
      <p:grpSp>
        <p:nvGrpSpPr>
          <p:cNvPr id="6" name="Group 6"/>
          <p:cNvGrpSpPr>
            <a:grpSpLocks/>
          </p:cNvGrpSpPr>
          <p:nvPr/>
        </p:nvGrpSpPr>
        <p:grpSpPr bwMode="auto">
          <a:xfrm>
            <a:off x="5208588" y="2744788"/>
            <a:ext cx="2911475" cy="2305050"/>
            <a:chOff x="5209269" y="2744264"/>
            <a:chExt cx="2910011" cy="2304657"/>
          </a:xfrm>
        </p:grpSpPr>
        <p:sp>
          <p:nvSpPr>
            <p:cNvPr id="19" name="Rectangle 18"/>
            <p:cNvSpPr/>
            <p:nvPr/>
          </p:nvSpPr>
          <p:spPr>
            <a:xfrm>
              <a:off x="5209269" y="2744264"/>
              <a:ext cx="2910011" cy="2304657"/>
            </a:xfrm>
            <a:prstGeom prst="rect">
              <a:avLst/>
            </a:prstGeom>
            <a:solidFill>
              <a:srgbClr val="3A75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12" name="TextBox 19"/>
            <p:cNvSpPr txBox="1">
              <a:spLocks noChangeArrowheads="1"/>
            </p:cNvSpPr>
            <p:nvPr/>
          </p:nvSpPr>
          <p:spPr bwMode="auto">
            <a:xfrm>
              <a:off x="5296690" y="2986818"/>
              <a:ext cx="27195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200" b="1">
                  <a:solidFill>
                    <a:schemeClr val="bg1"/>
                  </a:solidFill>
                  <a:latin typeface="Arial" charset="0"/>
                </a:rPr>
                <a:t>Human Resources and Skills</a:t>
              </a:r>
              <a:br>
                <a:rPr lang="en-US" altLang="x-none" sz="1200" b="1">
                  <a:solidFill>
                    <a:schemeClr val="bg1"/>
                  </a:solidFill>
                  <a:latin typeface="Arial" charset="0"/>
                </a:rPr>
              </a:br>
              <a:r>
                <a:rPr lang="en-US" altLang="x-none" sz="1200" b="1">
                  <a:solidFill>
                    <a:schemeClr val="bg1"/>
                  </a:solidFill>
                  <a:latin typeface="Arial" charset="0"/>
                </a:rPr>
                <a:t>Development Canada (HRSDC)</a:t>
              </a:r>
            </a:p>
          </p:txBody>
        </p:sp>
        <p:sp>
          <p:nvSpPr>
            <p:cNvPr id="76813" name="TextBox 20"/>
            <p:cNvSpPr txBox="1">
              <a:spLocks noChangeArrowheads="1"/>
            </p:cNvSpPr>
            <p:nvPr/>
          </p:nvSpPr>
          <p:spPr bwMode="auto">
            <a:xfrm>
              <a:off x="5299165" y="3399843"/>
              <a:ext cx="271951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AutoNum type="arabicPeriod"/>
              </a:pPr>
              <a:r>
                <a:rPr lang="en-US" altLang="x-none" sz="1000">
                  <a:solidFill>
                    <a:schemeClr val="bg1"/>
                  </a:solidFill>
                  <a:latin typeface="Arial" charset="0"/>
                </a:rPr>
                <a:t>Reading</a:t>
              </a:r>
            </a:p>
            <a:p>
              <a:pPr eaLnBrk="1" hangingPunct="1">
                <a:spcBef>
                  <a:spcPct val="0"/>
                </a:spcBef>
                <a:buFontTx/>
                <a:buAutoNum type="arabicPeriod"/>
              </a:pPr>
              <a:r>
                <a:rPr lang="en-US" altLang="x-none" sz="1000">
                  <a:solidFill>
                    <a:schemeClr val="bg1"/>
                  </a:solidFill>
                  <a:latin typeface="Arial" charset="0"/>
                </a:rPr>
                <a:t>Writing</a:t>
              </a:r>
            </a:p>
            <a:p>
              <a:pPr eaLnBrk="1" hangingPunct="1">
                <a:spcBef>
                  <a:spcPct val="0"/>
                </a:spcBef>
                <a:buFontTx/>
                <a:buAutoNum type="arabicPeriod"/>
              </a:pPr>
              <a:r>
                <a:rPr lang="en-US" altLang="x-none" sz="1000">
                  <a:solidFill>
                    <a:schemeClr val="bg1"/>
                  </a:solidFill>
                  <a:latin typeface="Arial" charset="0"/>
                </a:rPr>
                <a:t>Document use</a:t>
              </a:r>
            </a:p>
            <a:p>
              <a:pPr eaLnBrk="1" hangingPunct="1">
                <a:spcBef>
                  <a:spcPct val="0"/>
                </a:spcBef>
                <a:buFontTx/>
                <a:buAutoNum type="arabicPeriod"/>
              </a:pPr>
              <a:r>
                <a:rPr lang="en-US" altLang="x-none" sz="1000">
                  <a:solidFill>
                    <a:schemeClr val="bg1"/>
                  </a:solidFill>
                  <a:latin typeface="Arial" charset="0"/>
                </a:rPr>
                <a:t>Numeracy</a:t>
              </a:r>
            </a:p>
            <a:p>
              <a:pPr eaLnBrk="1" hangingPunct="1">
                <a:spcBef>
                  <a:spcPct val="0"/>
                </a:spcBef>
                <a:buFontTx/>
                <a:buAutoNum type="arabicPeriod"/>
              </a:pPr>
              <a:r>
                <a:rPr lang="en-US" altLang="x-none" sz="1000">
                  <a:solidFill>
                    <a:schemeClr val="bg1"/>
                  </a:solidFill>
                  <a:latin typeface="Arial" charset="0"/>
                </a:rPr>
                <a:t>Computer use</a:t>
              </a:r>
            </a:p>
            <a:p>
              <a:pPr eaLnBrk="1" hangingPunct="1">
                <a:spcBef>
                  <a:spcPct val="0"/>
                </a:spcBef>
                <a:buFontTx/>
                <a:buAutoNum type="arabicPeriod"/>
              </a:pPr>
              <a:r>
                <a:rPr lang="en-US" altLang="x-none" sz="1000">
                  <a:solidFill>
                    <a:schemeClr val="bg1"/>
                  </a:solidFill>
                  <a:latin typeface="Arial" charset="0"/>
                </a:rPr>
                <a:t>Thinking</a:t>
              </a:r>
            </a:p>
            <a:p>
              <a:pPr eaLnBrk="1" hangingPunct="1">
                <a:spcBef>
                  <a:spcPct val="0"/>
                </a:spcBef>
                <a:buFontTx/>
                <a:buAutoNum type="arabicPeriod"/>
              </a:pPr>
              <a:r>
                <a:rPr lang="en-US" altLang="x-none" sz="1000">
                  <a:solidFill>
                    <a:schemeClr val="bg1"/>
                  </a:solidFill>
                  <a:latin typeface="Arial" charset="0"/>
                </a:rPr>
                <a:t>Oral communication</a:t>
              </a:r>
            </a:p>
            <a:p>
              <a:pPr eaLnBrk="1" hangingPunct="1">
                <a:spcBef>
                  <a:spcPct val="0"/>
                </a:spcBef>
                <a:buFontTx/>
                <a:buAutoNum type="arabicPeriod"/>
              </a:pPr>
              <a:r>
                <a:rPr lang="en-US" altLang="x-none" sz="1000">
                  <a:solidFill>
                    <a:schemeClr val="bg1"/>
                  </a:solidFill>
                  <a:latin typeface="Arial" charset="0"/>
                </a:rPr>
                <a:t>Working with others</a:t>
              </a:r>
            </a:p>
            <a:p>
              <a:pPr eaLnBrk="1" hangingPunct="1">
                <a:spcBef>
                  <a:spcPct val="0"/>
                </a:spcBef>
                <a:buFontTx/>
                <a:buAutoNum type="arabicPeriod"/>
              </a:pPr>
              <a:r>
                <a:rPr lang="en-US" altLang="x-none" sz="1000">
                  <a:solidFill>
                    <a:schemeClr val="bg1"/>
                  </a:solidFill>
                  <a:latin typeface="Arial" charset="0"/>
                </a:rPr>
                <a:t>Continuous learning</a:t>
              </a:r>
            </a:p>
          </p:txBody>
        </p:sp>
      </p:grpSp>
      <p:grpSp>
        <p:nvGrpSpPr>
          <p:cNvPr id="7" name="Group 28"/>
          <p:cNvGrpSpPr>
            <a:grpSpLocks/>
          </p:cNvGrpSpPr>
          <p:nvPr/>
        </p:nvGrpSpPr>
        <p:grpSpPr bwMode="auto">
          <a:xfrm>
            <a:off x="3546475" y="1660525"/>
            <a:ext cx="1857375" cy="1844675"/>
            <a:chOff x="3546926" y="1764239"/>
            <a:chExt cx="1856144" cy="1844599"/>
          </a:xfrm>
        </p:grpSpPr>
        <p:sp>
          <p:nvSpPr>
            <p:cNvPr id="8" name="Oval 7"/>
            <p:cNvSpPr/>
            <p:nvPr/>
          </p:nvSpPr>
          <p:spPr>
            <a:xfrm>
              <a:off x="3546926" y="1764239"/>
              <a:ext cx="1845039" cy="1844599"/>
            </a:xfrm>
            <a:prstGeom prst="ellipse">
              <a:avLst/>
            </a:prstGeom>
            <a:solidFill>
              <a:srgbClr val="D826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6810" name="TextBox 27"/>
            <p:cNvSpPr txBox="1">
              <a:spLocks noChangeArrowheads="1"/>
            </p:cNvSpPr>
            <p:nvPr/>
          </p:nvSpPr>
          <p:spPr bwMode="auto">
            <a:xfrm>
              <a:off x="3558471" y="1997368"/>
              <a:ext cx="184459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sz="1400" b="1">
                  <a:solidFill>
                    <a:srgbClr val="FFFFFF"/>
                  </a:solidFill>
                  <a:latin typeface="Arial" charset="0"/>
                </a:rPr>
                <a:t>The </a:t>
              </a:r>
              <a:r>
                <a:rPr lang="en-US" altLang="en-US" sz="1400" b="1">
                  <a:solidFill>
                    <a:srgbClr val="FFFFFF"/>
                  </a:solidFill>
                  <a:latin typeface="Arial" charset="0"/>
                </a:rPr>
                <a:t>‘</a:t>
              </a:r>
              <a:r>
                <a:rPr lang="en-US" altLang="x-none" sz="1400" b="1">
                  <a:solidFill>
                    <a:srgbClr val="FFFFFF"/>
                  </a:solidFill>
                  <a:latin typeface="Arial" charset="0"/>
                </a:rPr>
                <a:t>Innovation Mind-Set</a:t>
              </a:r>
              <a:r>
                <a:rPr lang="en-US" altLang="en-US" sz="1400" b="1">
                  <a:solidFill>
                    <a:srgbClr val="FFFFFF"/>
                  </a:solidFill>
                  <a:latin typeface="Arial" charset="0"/>
                </a:rPr>
                <a:t>’</a:t>
              </a:r>
              <a:endParaRPr lang="en-US" altLang="x-none" sz="1400" b="1">
                <a:solidFill>
                  <a:srgbClr val="FFFFFF"/>
                </a:solidFill>
                <a:latin typeface="Arial" charset="0"/>
              </a:endParaRPr>
            </a:p>
            <a:p>
              <a:pPr algn="ctr" eaLnBrk="1" hangingPunct="1">
                <a:spcBef>
                  <a:spcPct val="0"/>
                </a:spcBef>
                <a:buFontTx/>
                <a:buNone/>
              </a:pPr>
              <a:r>
                <a:rPr lang="en-US" altLang="x-none" sz="1000">
                  <a:solidFill>
                    <a:srgbClr val="FFFFFF"/>
                  </a:solidFill>
                  <a:latin typeface="Arial" charset="0"/>
                </a:rPr>
                <a:t>Critical Thinking/Problem-Solving</a:t>
              </a:r>
            </a:p>
            <a:p>
              <a:pPr algn="ctr" eaLnBrk="1" hangingPunct="1">
                <a:spcBef>
                  <a:spcPct val="0"/>
                </a:spcBef>
                <a:buFontTx/>
                <a:buNone/>
              </a:pPr>
              <a:r>
                <a:rPr lang="en-US" altLang="x-none" sz="1000">
                  <a:solidFill>
                    <a:srgbClr val="FFFFFF"/>
                  </a:solidFill>
                  <a:latin typeface="Arial" charset="0"/>
                </a:rPr>
                <a:t>Creativity</a:t>
              </a:r>
            </a:p>
            <a:p>
              <a:pPr algn="ctr" eaLnBrk="1" hangingPunct="1">
                <a:spcBef>
                  <a:spcPct val="0"/>
                </a:spcBef>
                <a:buFontTx/>
                <a:buNone/>
              </a:pPr>
              <a:r>
                <a:rPr lang="en-US" altLang="x-none" sz="1000">
                  <a:solidFill>
                    <a:srgbClr val="FFFFFF"/>
                  </a:solidFill>
                  <a:latin typeface="Arial" charset="0"/>
                </a:rPr>
                <a:t>Curiosity</a:t>
              </a:r>
            </a:p>
            <a:p>
              <a:pPr algn="ctr" eaLnBrk="1" hangingPunct="1">
                <a:spcBef>
                  <a:spcPct val="0"/>
                </a:spcBef>
                <a:buFontTx/>
                <a:buNone/>
              </a:pPr>
              <a:r>
                <a:rPr lang="en-US" altLang="x-none" sz="1000">
                  <a:solidFill>
                    <a:srgbClr val="FFFFFF"/>
                  </a:solidFill>
                  <a:latin typeface="Arial" charset="0"/>
                </a:rPr>
                <a:t>Collaborative Approaches</a:t>
              </a:r>
            </a:p>
          </p:txBody>
        </p:sp>
      </p:grpSp>
      <p:sp>
        <p:nvSpPr>
          <p:cNvPr id="30" name="Left-Right-Up Arrow 29"/>
          <p:cNvSpPr/>
          <p:nvPr/>
        </p:nvSpPr>
        <p:spPr>
          <a:xfrm rot="10800000">
            <a:off x="3960813" y="992188"/>
            <a:ext cx="1143000" cy="369887"/>
          </a:xfrm>
          <a:prstGeom prst="leftRightUp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Left-Right-Up Arrow 35"/>
          <p:cNvSpPr/>
          <p:nvPr/>
        </p:nvSpPr>
        <p:spPr>
          <a:xfrm>
            <a:off x="3960813" y="3833813"/>
            <a:ext cx="1143000" cy="368300"/>
          </a:xfrm>
          <a:prstGeom prst="leftRightUp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4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4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nodeType="afterGroup">
                            <p:stCondLst>
                              <p:cond delay="9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nodeType="afterGroup">
                            <p:stCondLst>
                              <p:cond delay="1400"/>
                            </p:stCondLst>
                            <p:childTnLst>
                              <p:par>
                                <p:cTn id="22" presetID="10"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nodeType="afterGroup">
                            <p:stCondLst>
                              <p:cond delay="1900"/>
                            </p:stCondLst>
                            <p:childTnLst>
                              <p:par>
                                <p:cTn id="26" presetID="10"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30225" y="-1509713"/>
            <a:ext cx="5099050" cy="5099051"/>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746125" y="-1695450"/>
            <a:ext cx="5483225" cy="5483225"/>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606425" y="679450"/>
            <a:ext cx="57816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x-none" b="1">
                <a:solidFill>
                  <a:schemeClr val="bg1"/>
                </a:solidFill>
                <a:latin typeface="Arial" charset="0"/>
              </a:rPr>
              <a:t>BUILDING CAPACITY </a:t>
            </a:r>
          </a:p>
          <a:p>
            <a:pPr algn="ctr" eaLnBrk="1" hangingPunct="1">
              <a:spcBef>
                <a:spcPct val="0"/>
              </a:spcBef>
              <a:buFontTx/>
              <a:buNone/>
            </a:pPr>
            <a:r>
              <a:rPr lang="en-US" altLang="x-none" b="1">
                <a:solidFill>
                  <a:schemeClr val="bg1"/>
                </a:solidFill>
                <a:latin typeface="Arial" charset="0"/>
              </a:rPr>
              <a:t>TO ACCELERATE </a:t>
            </a:r>
          </a:p>
          <a:p>
            <a:pPr algn="ctr" eaLnBrk="1" hangingPunct="1">
              <a:spcBef>
                <a:spcPct val="0"/>
              </a:spcBef>
              <a:buFontTx/>
              <a:buNone/>
            </a:pPr>
            <a:r>
              <a:rPr lang="en-US" altLang="x-none" b="1">
                <a:solidFill>
                  <a:schemeClr val="bg1"/>
                </a:solidFill>
                <a:latin typeface="Arial" charset="0"/>
              </a:rPr>
              <a:t>LEARNING</a:t>
            </a:r>
          </a:p>
          <a:p>
            <a:pPr algn="ctr" eaLnBrk="1" hangingPunct="1">
              <a:spcBef>
                <a:spcPct val="0"/>
              </a:spcBef>
              <a:buFontTx/>
              <a:buNone/>
            </a:pPr>
            <a:endParaRPr lang="en-CA" altLang="x-none" sz="3600" b="1">
              <a:solidFill>
                <a:schemeClr val="bg1"/>
              </a:solidFill>
              <a:latin typeface="Arial" charset="0"/>
            </a:endParaRP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8854" name="Content Placeholder 2"/>
          <p:cNvSpPr txBox="1">
            <a:spLocks/>
          </p:cNvSpPr>
          <p:nvPr/>
        </p:nvSpPr>
        <p:spPr bwMode="auto">
          <a:xfrm>
            <a:off x="5018088" y="1346200"/>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pPr>
            <a:r>
              <a:rPr lang="en-US" altLang="x-none" sz="2000"/>
              <a:t>An appreciative or strengths-based frame</a:t>
            </a:r>
          </a:p>
          <a:p>
            <a:pPr>
              <a:spcBef>
                <a:spcPct val="0"/>
              </a:spcBef>
            </a:pPr>
            <a:r>
              <a:rPr lang="en-US" altLang="x-none" sz="2000"/>
              <a:t>Operating from an assumption of competence</a:t>
            </a:r>
          </a:p>
          <a:p>
            <a:pPr>
              <a:spcBef>
                <a:spcPct val="0"/>
              </a:spcBef>
            </a:pPr>
            <a:r>
              <a:rPr lang="en-US" altLang="x-none" sz="2000"/>
              <a:t>Centrality of learning and growth</a:t>
            </a:r>
          </a:p>
          <a:p>
            <a:pPr>
              <a:spcBef>
                <a:spcPct val="0"/>
              </a:spcBef>
            </a:pPr>
            <a:r>
              <a:rPr lang="en-US" altLang="x-none" sz="2000"/>
              <a:t>Expanding mindfulness, awareness, reflection and intention </a:t>
            </a: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4891088" y="219075"/>
            <a:ext cx="42052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x-none" altLang="x-none" b="1">
              <a:solidFill>
                <a:srgbClr val="3A75A9"/>
              </a:solidFill>
              <a:latin typeface="Arial" charset="0"/>
            </a:endParaRPr>
          </a:p>
        </p:txBody>
      </p:sp>
      <p:grpSp>
        <p:nvGrpSpPr>
          <p:cNvPr id="3" name="Group 16"/>
          <p:cNvGrpSpPr>
            <a:grpSpLocks/>
          </p:cNvGrpSpPr>
          <p:nvPr/>
        </p:nvGrpSpPr>
        <p:grpSpPr bwMode="auto">
          <a:xfrm>
            <a:off x="-1858963" y="4429125"/>
            <a:ext cx="4438651" cy="731838"/>
            <a:chOff x="-1858210" y="4428678"/>
            <a:chExt cx="4438316" cy="731813"/>
          </a:xfrm>
        </p:grpSpPr>
        <p:sp>
          <p:nvSpPr>
            <p:cNvPr id="18" name="Trapezoid 17"/>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8860" name="Picture 20"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27" dur="2000" fill="hold"/>
                                        <p:tgtEl>
                                          <p:spTgt spid="6"/>
                                        </p:tgtEl>
                                        <p:attrNameLst>
                                          <p:attrName>ppt_x</p:attrName>
                                          <p:attrName>ppt_y</p:attrName>
                                        </p:attrNameLst>
                                      </p:cBhvr>
                                      <p:rCtr x="-36901" y="-41273"/>
                                    </p:animMotion>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2" dur="2400" fill="hold"/>
                                        <p:tgtEl>
                                          <p:spTgt spid="16"/>
                                        </p:tgtEl>
                                        <p:attrNameLst>
                                          <p:attrName>ppt_x</p:attrName>
                                          <p:attrName>ppt_y</p:attrName>
                                        </p:attrNameLst>
                                      </p:cBhvr>
                                      <p:rCtr x="-36901" y="-41273"/>
                                    </p:animMotion>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0"/>
                                        <p:tgtEl>
                                          <p:spTgt spid="14"/>
                                        </p:tgtEl>
                                      </p:cBhvr>
                                    </p:animEffect>
                                  </p:childTnLst>
                                </p:cTn>
                              </p:par>
                              <p:par>
                                <p:cTn id="36" presetID="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500" fill="hold"/>
                                        <p:tgtEl>
                                          <p:spTgt spid="3"/>
                                        </p:tgtEl>
                                        <p:attrNameLst>
                                          <p:attrName>ppt_x</p:attrName>
                                        </p:attrNameLst>
                                      </p:cBhvr>
                                      <p:tavLst>
                                        <p:tav tm="0">
                                          <p:val>
                                            <p:strVal val="0-#ppt_w/2"/>
                                          </p:val>
                                        </p:tav>
                                        <p:tav tm="100000">
                                          <p:val>
                                            <p:strVal val="#ppt_x"/>
                                          </p:val>
                                        </p:tav>
                                      </p:tavLst>
                                    </p:anim>
                                    <p:anim calcmode="lin" valueType="num">
                                      <p:cBhvr additive="base">
                                        <p:cTn id="39" dur="1500" fill="hold"/>
                                        <p:tgtEl>
                                          <p:spTgt spid="3"/>
                                        </p:tgtEl>
                                        <p:attrNameLst>
                                          <p:attrName>ppt_y</p:attrName>
                                        </p:attrNameLst>
                                      </p:cBhvr>
                                      <p:tavLst>
                                        <p:tav tm="0">
                                          <p:val>
                                            <p:strVal val="#ppt_y"/>
                                          </p:val>
                                        </p:tav>
                                        <p:tav tm="100000">
                                          <p:val>
                                            <p:strVal val="#ppt_y"/>
                                          </p:val>
                                        </p:tav>
                                      </p:tavLst>
                                    </p:anim>
                                  </p:childTnLst>
                                </p:cTn>
                              </p:par>
                              <p:par>
                                <p:cTn id="40" presetID="6" presetClass="emph" presetSubtype="0" fill="hold" nodeType="withEffect">
                                  <p:stCondLst>
                                    <p:cond delay="0"/>
                                  </p:stCondLst>
                                  <p:childTnLst>
                                    <p:animScale>
                                      <p:cBhvr>
                                        <p:cTn id="41" dur="4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6" grpId="0" animBg="1"/>
      <p:bldP spid="6" grpId="1" animBg="1"/>
      <p:bldP spid="16" grpId="0" animBg="1"/>
      <p:bldP spid="16" grpId="1" animBg="1"/>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36563" y="-1330325"/>
            <a:ext cx="5097463" cy="5099050"/>
          </a:xfrm>
          <a:prstGeom prst="ellipse">
            <a:avLst/>
          </a:prstGeom>
          <a:solidFill>
            <a:srgbClr val="0A3C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652463" y="-1516063"/>
            <a:ext cx="5483226" cy="5484813"/>
          </a:xfrm>
          <a:prstGeom prst="ellipse">
            <a:avLst/>
          </a:prstGeom>
          <a:noFill/>
          <a:ln>
            <a:solidFill>
              <a:srgbClr val="D8262E"/>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642938" y="830263"/>
            <a:ext cx="5905501"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b="1">
                <a:solidFill>
                  <a:schemeClr val="bg1"/>
                </a:solidFill>
                <a:latin typeface="Arial" charset="0"/>
              </a:rPr>
              <a:t>BUILDING CAPACITY</a:t>
            </a:r>
          </a:p>
          <a:p>
            <a:pPr algn="ctr" eaLnBrk="1" hangingPunct="1">
              <a:spcBef>
                <a:spcPct val="0"/>
              </a:spcBef>
              <a:buFontTx/>
              <a:buNone/>
            </a:pPr>
            <a:r>
              <a:rPr lang="en-CA" altLang="x-none" b="1">
                <a:solidFill>
                  <a:schemeClr val="bg1"/>
                </a:solidFill>
                <a:latin typeface="Arial" charset="0"/>
              </a:rPr>
              <a:t>TO ACCELERATE </a:t>
            </a:r>
          </a:p>
          <a:p>
            <a:pPr algn="ctr" eaLnBrk="1" hangingPunct="1">
              <a:spcBef>
                <a:spcPct val="0"/>
              </a:spcBef>
              <a:buFontTx/>
              <a:buNone/>
            </a:pPr>
            <a:r>
              <a:rPr lang="en-CA" altLang="x-none" b="1">
                <a:solidFill>
                  <a:schemeClr val="bg1"/>
                </a:solidFill>
                <a:latin typeface="Arial" charset="0"/>
              </a:rPr>
              <a:t>LEARNING</a:t>
            </a: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80902" name="Content Placeholder 2"/>
          <p:cNvSpPr txBox="1">
            <a:spLocks/>
          </p:cNvSpPr>
          <p:nvPr/>
        </p:nvSpPr>
        <p:spPr bwMode="auto">
          <a:xfrm>
            <a:off x="5091113" y="965200"/>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pPr>
            <a:r>
              <a:rPr lang="en-US" altLang="x-none" sz="2000"/>
              <a:t>Offering and receiving feedback as a gift in service of learning and growth and stretching beyond comfort zones</a:t>
            </a:r>
          </a:p>
          <a:p>
            <a:pPr>
              <a:spcBef>
                <a:spcPct val="0"/>
              </a:spcBef>
            </a:pPr>
            <a:r>
              <a:rPr lang="en-US" altLang="x-none" sz="2000"/>
              <a:t>Maximizing potential; minimizing interference</a:t>
            </a:r>
          </a:p>
          <a:p>
            <a:pPr>
              <a:spcBef>
                <a:spcPct val="0"/>
              </a:spcBef>
            </a:pPr>
            <a:r>
              <a:rPr lang="en-US" altLang="x-none" sz="2000"/>
              <a:t>Inviting multiple perspectives</a:t>
            </a:r>
          </a:p>
          <a:p>
            <a:pPr>
              <a:spcBef>
                <a:spcPct val="0"/>
              </a:spcBef>
            </a:pPr>
            <a:r>
              <a:rPr lang="en-US" altLang="x-none" sz="2000"/>
              <a:t>Responsive vs reactive </a:t>
            </a:r>
            <a:r>
              <a:rPr lang="en-US" altLang="x-none" sz="1200"/>
              <a:t>(Sharpe and Nishimura, 2016)</a:t>
            </a:r>
            <a:endParaRPr lang="en-US" altLang="x-none" sz="2000"/>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grpSp>
        <p:nvGrpSpPr>
          <p:cNvPr id="3" name="Group 16"/>
          <p:cNvGrpSpPr>
            <a:grpSpLocks/>
          </p:cNvGrpSpPr>
          <p:nvPr/>
        </p:nvGrpSpPr>
        <p:grpSpPr bwMode="auto">
          <a:xfrm>
            <a:off x="-1858963" y="4429125"/>
            <a:ext cx="4438651" cy="731838"/>
            <a:chOff x="-1858210" y="4428678"/>
            <a:chExt cx="4438316" cy="731813"/>
          </a:xfrm>
        </p:grpSpPr>
        <p:sp>
          <p:nvSpPr>
            <p:cNvPr id="18" name="Trapezoid 17"/>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0907" name="Picture 20"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27" dur="2000" fill="hold"/>
                                        <p:tgtEl>
                                          <p:spTgt spid="6"/>
                                        </p:tgtEl>
                                        <p:attrNameLst>
                                          <p:attrName>ppt_x</p:attrName>
                                          <p:attrName>ppt_y</p:attrName>
                                        </p:attrNameLst>
                                      </p:cBhvr>
                                      <p:rCtr x="-36901" y="-41273"/>
                                    </p:animMotion>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2" dur="2400" fill="hold"/>
                                        <p:tgtEl>
                                          <p:spTgt spid="16"/>
                                        </p:tgtEl>
                                        <p:attrNameLst>
                                          <p:attrName>ppt_x</p:attrName>
                                          <p:attrName>ppt_y</p:attrName>
                                        </p:attrNameLst>
                                      </p:cBhvr>
                                      <p:rCtr x="-36901" y="-41273"/>
                                    </p:animMotion>
                                  </p:childTnLst>
                                </p:cTn>
                              </p:par>
                              <p:par>
                                <p:cTn id="33" presetID="2" presetClass="entr" presetSubtype="8"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1500" fill="hold"/>
                                        <p:tgtEl>
                                          <p:spTgt spid="3"/>
                                        </p:tgtEl>
                                        <p:attrNameLst>
                                          <p:attrName>ppt_x</p:attrName>
                                        </p:attrNameLst>
                                      </p:cBhvr>
                                      <p:tavLst>
                                        <p:tav tm="0">
                                          <p:val>
                                            <p:strVal val="0-#ppt_w/2"/>
                                          </p:val>
                                        </p:tav>
                                        <p:tav tm="100000">
                                          <p:val>
                                            <p:strVal val="#ppt_x"/>
                                          </p:val>
                                        </p:tav>
                                      </p:tavLst>
                                    </p:anim>
                                    <p:anim calcmode="lin" valueType="num">
                                      <p:cBhvr additive="base">
                                        <p:cTn id="36" dur="1500" fill="hold"/>
                                        <p:tgtEl>
                                          <p:spTgt spid="3"/>
                                        </p:tgtEl>
                                        <p:attrNameLst>
                                          <p:attrName>ppt_y</p:attrName>
                                        </p:attrNameLst>
                                      </p:cBhvr>
                                      <p:tavLst>
                                        <p:tav tm="0">
                                          <p:val>
                                            <p:strVal val="#ppt_y"/>
                                          </p:val>
                                        </p:tav>
                                        <p:tav tm="100000">
                                          <p:val>
                                            <p:strVal val="#ppt_y"/>
                                          </p:val>
                                        </p:tav>
                                      </p:tavLst>
                                    </p:anim>
                                  </p:childTnLst>
                                </p:cTn>
                              </p:par>
                              <p:par>
                                <p:cTn id="37" presetID="6" presetClass="emph" presetSubtype="0" fill="hold" nodeType="withEffect">
                                  <p:stCondLst>
                                    <p:cond delay="0"/>
                                  </p:stCondLst>
                                  <p:childTnLst>
                                    <p:animScale>
                                      <p:cBhvr>
                                        <p:cTn id="38" dur="4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6" grpId="0" animBg="1"/>
      <p:bldP spid="6" grpId="1" animBg="1"/>
      <p:bldP spid="16" grpId="0" animBg="1"/>
      <p:bldP spid="1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51435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endParaRPr lang="x-none" altLang="x-none" sz="1800">
              <a:solidFill>
                <a:srgbClr val="FFFFFF"/>
              </a:solidFill>
            </a:endParaRPr>
          </a:p>
        </p:txBody>
      </p:sp>
      <p:sp>
        <p:nvSpPr>
          <p:cNvPr id="17" name="Right Triangle 16"/>
          <p:cNvSpPr/>
          <p:nvPr/>
        </p:nvSpPr>
        <p:spPr>
          <a:xfrm>
            <a:off x="-481013" y="754063"/>
            <a:ext cx="5711826" cy="4711700"/>
          </a:xfrm>
          <a:prstGeom prst="rtTriangle">
            <a:avLst/>
          </a:prstGeom>
          <a:solidFill>
            <a:srgbClr val="0A3C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8" name="Title 1"/>
          <p:cNvSpPr txBox="1">
            <a:spLocks/>
          </p:cNvSpPr>
          <p:nvPr/>
        </p:nvSpPr>
        <p:spPr bwMode="auto">
          <a:xfrm>
            <a:off x="277813" y="4213225"/>
            <a:ext cx="29733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ct val="0"/>
              </a:spcBef>
              <a:buFontTx/>
              <a:buNone/>
            </a:pPr>
            <a:r>
              <a:rPr lang="en-CA" altLang="x-none" sz="3300" b="1">
                <a:solidFill>
                  <a:srgbClr val="FFFFFF"/>
                </a:solidFill>
                <a:latin typeface="Arial" charset="0"/>
              </a:rPr>
              <a:t>THE IMPACT OF SCHOOL LEADERSHIP</a:t>
            </a:r>
          </a:p>
        </p:txBody>
      </p:sp>
      <p:pic>
        <p:nvPicPr>
          <p:cNvPr id="21" name="Content Placeholder 3" descr="Page10_SchoolsGraphic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1888" y="111125"/>
            <a:ext cx="4029075"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decel="66667"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841375"/>
            <a:ext cx="10425113" cy="696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ight Triangle 18"/>
          <p:cNvSpPr/>
          <p:nvPr/>
        </p:nvSpPr>
        <p:spPr>
          <a:xfrm rot="5400000" flipV="1">
            <a:off x="5400675" y="-1847850"/>
            <a:ext cx="1958975" cy="5527675"/>
          </a:xfrm>
          <a:prstGeom prst="rtTriangle">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0" name="Title 1"/>
          <p:cNvSpPr txBox="1">
            <a:spLocks/>
          </p:cNvSpPr>
          <p:nvPr/>
        </p:nvSpPr>
        <p:spPr bwMode="auto">
          <a:xfrm>
            <a:off x="5722938" y="-34925"/>
            <a:ext cx="3154362"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r" eaLnBrk="1" hangingPunct="1">
              <a:lnSpc>
                <a:spcPct val="90000"/>
              </a:lnSpc>
              <a:spcBef>
                <a:spcPct val="0"/>
              </a:spcBef>
              <a:buFontTx/>
              <a:buNone/>
            </a:pPr>
            <a:r>
              <a:rPr lang="en-CA" altLang="x-none" sz="3300" b="1">
                <a:solidFill>
                  <a:srgbClr val="FFFFFF"/>
                </a:solidFill>
                <a:latin typeface="Arial" charset="0"/>
              </a:rPr>
              <a:t>REFERENCES</a:t>
            </a:r>
          </a:p>
        </p:txBody>
      </p:sp>
      <p:sp>
        <p:nvSpPr>
          <p:cNvPr id="24" name="Right Triangle 23"/>
          <p:cNvSpPr/>
          <p:nvPr/>
        </p:nvSpPr>
        <p:spPr>
          <a:xfrm rot="808613">
            <a:off x="-1485900" y="3005138"/>
            <a:ext cx="3424238" cy="2574925"/>
          </a:xfrm>
          <a:prstGeom prst="rtTriangle">
            <a:avLst/>
          </a:prstGeom>
          <a:solidFill>
            <a:srgbClr val="3A75A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25" name="Oval 24"/>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87046" name="Content Placeholder 2"/>
          <p:cNvSpPr txBox="1">
            <a:spLocks/>
          </p:cNvSpPr>
          <p:nvPr/>
        </p:nvSpPr>
        <p:spPr bwMode="auto">
          <a:xfrm rot="-182449">
            <a:off x="944563" y="700088"/>
            <a:ext cx="61404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charset="0"/>
              <a:buChar char="•"/>
              <a:defRPr sz="3200">
                <a:solidFill>
                  <a:schemeClr val="tx1"/>
                </a:solidFill>
                <a:latin typeface="Calibri" charset="0"/>
                <a:ea typeface="MS PGothic" charset="-128"/>
              </a:defRPr>
            </a:lvl1pPr>
            <a:lvl2pPr marL="742950" indent="-285750" defTabSz="457200">
              <a:spcBef>
                <a:spcPct val="20000"/>
              </a:spcBef>
              <a:buFont typeface="Arial" charset="0"/>
              <a:buChar char="–"/>
              <a:defRPr sz="2800">
                <a:solidFill>
                  <a:schemeClr val="tx1"/>
                </a:solidFill>
                <a:latin typeface="Calibri" charset="0"/>
                <a:ea typeface="MS PGothic" charset="-128"/>
              </a:defRPr>
            </a:lvl2pPr>
            <a:lvl3pPr marL="1143000" indent="-228600" defTabSz="457200">
              <a:spcBef>
                <a:spcPct val="20000"/>
              </a:spcBef>
              <a:buFont typeface="Arial" charset="0"/>
              <a:buChar char="•"/>
              <a:defRPr sz="2400">
                <a:solidFill>
                  <a:schemeClr val="tx1"/>
                </a:solidFill>
                <a:latin typeface="Calibri" charset="0"/>
                <a:ea typeface="MS PGothic" charset="-128"/>
              </a:defRPr>
            </a:lvl3pPr>
            <a:lvl4pPr marL="1600200" indent="-228600" defTabSz="457200">
              <a:spcBef>
                <a:spcPct val="20000"/>
              </a:spcBef>
              <a:buFont typeface="Arial" charset="0"/>
              <a:buChar char="–"/>
              <a:defRPr sz="2000">
                <a:solidFill>
                  <a:schemeClr val="tx1"/>
                </a:solidFill>
                <a:latin typeface="Calibri" charset="0"/>
                <a:ea typeface="MS PGothic" charset="-128"/>
              </a:defRPr>
            </a:lvl4pPr>
            <a:lvl5pPr marL="2057400" indent="-228600" defTabSz="4572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buFont typeface="Arial" charset="0"/>
              <a:buNone/>
            </a:pPr>
            <a:r>
              <a:rPr lang="en-CA" altLang="x-none" sz="1200">
                <a:latin typeface="Arial" charset="0"/>
              </a:rPr>
              <a:t>Fullan, M. And Quinn, J. (2015) </a:t>
            </a:r>
            <a:r>
              <a:rPr lang="en-CA" altLang="x-none" sz="1200" i="1">
                <a:latin typeface="Arial" charset="0"/>
              </a:rPr>
              <a:t>Coherence,</a:t>
            </a:r>
            <a:r>
              <a:rPr lang="en-CA" altLang="x-none" sz="1200">
                <a:latin typeface="Arial" charset="0"/>
              </a:rPr>
              <a:t> Corwin.</a:t>
            </a: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(Fullan, M. (2014) </a:t>
            </a:r>
            <a:r>
              <a:rPr lang="en-CA" altLang="x-none" sz="1200" i="1">
                <a:latin typeface="Arial" charset="0"/>
              </a:rPr>
              <a:t>Moving from Great to Excellent: Ontario</a:t>
            </a:r>
            <a:r>
              <a:rPr lang="en-CA" altLang="en-US" sz="1200" i="1">
                <a:latin typeface="Arial" charset="0"/>
              </a:rPr>
              <a:t>’</a:t>
            </a:r>
            <a:r>
              <a:rPr lang="en-CA" altLang="x-none" sz="1200" i="1">
                <a:latin typeface="Arial" charset="0"/>
              </a:rPr>
              <a:t>s Journ</a:t>
            </a:r>
            <a:r>
              <a:rPr lang="en-CA" altLang="x-none" sz="1200">
                <a:latin typeface="Arial" charset="0"/>
              </a:rPr>
              <a:t>ey, International School Leadership: </a:t>
            </a:r>
            <a:br>
              <a:rPr lang="en-CA" altLang="x-none" sz="1200">
                <a:latin typeface="Arial" charset="0"/>
              </a:rPr>
            </a:br>
            <a:r>
              <a:rPr lang="en-CA" altLang="x-none" sz="1200">
                <a:latin typeface="Arial" charset="0"/>
                <a:hlinkClick r:id="rId4"/>
              </a:rPr>
              <a:t>www.internationalschoolleadership.com</a:t>
            </a:r>
            <a:endParaRPr lang="en-CA" altLang="x-none" sz="1200">
              <a:latin typeface="Arial" charset="0"/>
            </a:endParaRP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Fullan, M. (2013). </a:t>
            </a:r>
            <a:r>
              <a:rPr lang="en-CA" altLang="x-none" sz="1200" i="1">
                <a:latin typeface="Arial" charset="0"/>
              </a:rPr>
              <a:t>Motion Leadership in Action</a:t>
            </a:r>
            <a:r>
              <a:rPr lang="en-CA" altLang="x-none" sz="1200">
                <a:latin typeface="Arial" charset="0"/>
              </a:rPr>
              <a:t>, Corwin.</a:t>
            </a: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Hattie, J. (2015). </a:t>
            </a:r>
            <a:r>
              <a:rPr lang="en-CA" altLang="x-none" sz="1200" i="1">
                <a:latin typeface="Arial" charset="0"/>
              </a:rPr>
              <a:t>What works best in education: The politics of collaborative expertise</a:t>
            </a:r>
            <a:r>
              <a:rPr lang="en-CA" altLang="x-none" sz="1200">
                <a:latin typeface="Arial" charset="0"/>
              </a:rPr>
              <a:t>. London, UK: Pearson.</a:t>
            </a: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Leithwood, K., Azah, Vera N. (2015) </a:t>
            </a:r>
            <a:r>
              <a:rPr lang="en-CA" altLang="x-none" sz="1200" i="1">
                <a:latin typeface="Arial" charset="0"/>
              </a:rPr>
              <a:t>Leading Student Achievement: networks for Learning</a:t>
            </a:r>
            <a:r>
              <a:rPr lang="en-CA" altLang="x-none" sz="1200">
                <a:latin typeface="Arial" charset="0"/>
              </a:rPr>
              <a:t>. </a:t>
            </a: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Leithwood, K., Seashore Louis, K., Anderson, S. And Wahlstrom, K.  (2004</a:t>
            </a:r>
            <a:r>
              <a:rPr lang="en-CA" altLang="x-none" sz="1200" i="1">
                <a:latin typeface="Arial" charset="0"/>
              </a:rPr>
              <a:t>) How Leadership Influences Student Learning</a:t>
            </a:r>
            <a:r>
              <a:rPr lang="en-CA" altLang="x-none" sz="1200">
                <a:latin typeface="Arial" charset="0"/>
              </a:rPr>
              <a:t>, The Wallace Foundation.</a:t>
            </a: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Schleicher, A. (2015). </a:t>
            </a:r>
            <a:r>
              <a:rPr lang="en-CA" altLang="x-none" sz="1200" i="1">
                <a:latin typeface="Arial" charset="0"/>
              </a:rPr>
              <a:t>Schools for 21</a:t>
            </a:r>
            <a:r>
              <a:rPr lang="en-CA" altLang="x-none" sz="1200" i="1" baseline="30000">
                <a:latin typeface="Arial" charset="0"/>
              </a:rPr>
              <a:t>st</a:t>
            </a:r>
            <a:r>
              <a:rPr lang="en-CA" altLang="x-none" sz="1200" i="1">
                <a:latin typeface="Arial" charset="0"/>
              </a:rPr>
              <a:t>-Century Learners: Strong Leaders, Confident Teachers, Innovative Approaches</a:t>
            </a:r>
            <a:r>
              <a:rPr lang="en-CA" altLang="x-none" sz="1200">
                <a:latin typeface="Arial" charset="0"/>
              </a:rPr>
              <a:t>, International Summit on the Teaching Profession, OECD Publishing.)</a:t>
            </a:r>
          </a:p>
          <a:p>
            <a:pPr eaLnBrk="1" hangingPunct="1">
              <a:buFont typeface="Arial" charset="0"/>
              <a:buNone/>
            </a:pPr>
            <a:endParaRPr lang="en-CA" altLang="x-none" sz="500">
              <a:latin typeface="Arial" charset="0"/>
            </a:endParaRPr>
          </a:p>
          <a:p>
            <a:pPr eaLnBrk="1" hangingPunct="1">
              <a:buFont typeface="Arial" charset="0"/>
              <a:buNone/>
            </a:pPr>
            <a:r>
              <a:rPr lang="en-CA" altLang="x-none" sz="1200">
                <a:latin typeface="Arial" charset="0"/>
              </a:rPr>
              <a:t>Schleicher, A. (2015) </a:t>
            </a:r>
            <a:r>
              <a:rPr lang="en-CA" altLang="x-none" sz="1200" i="1">
                <a:latin typeface="Arial" charset="0"/>
              </a:rPr>
              <a:t>Students, Computers and Learning: Making the Connection</a:t>
            </a:r>
            <a:r>
              <a:rPr lang="en-CA" altLang="x-none" sz="1200">
                <a:latin typeface="Arial" charset="0"/>
              </a:rPr>
              <a:t>. OECD Webinar.</a:t>
            </a:r>
          </a:p>
          <a:p>
            <a:pPr algn="ctr" eaLnBrk="1" hangingPunct="1">
              <a:buFont typeface="Arial" charset="0"/>
              <a:buNone/>
            </a:pPr>
            <a:endParaRPr lang="en-US" altLang="x-none" sz="1200">
              <a:solidFill>
                <a:srgbClr val="898989"/>
              </a:solidFill>
              <a:latin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decel="66667"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1+#ppt_w/2"/>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 presetClass="entr" presetSubtype="12"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1400" fill="hold"/>
                                        <p:tgtEl>
                                          <p:spTgt spid="24"/>
                                        </p:tgtEl>
                                        <p:attrNameLst>
                                          <p:attrName>ppt_x</p:attrName>
                                        </p:attrNameLst>
                                      </p:cBhvr>
                                      <p:tavLst>
                                        <p:tav tm="0">
                                          <p:val>
                                            <p:strVal val="0-#ppt_w/2"/>
                                          </p:val>
                                        </p:tav>
                                        <p:tav tm="100000">
                                          <p:val>
                                            <p:strVal val="#ppt_x"/>
                                          </p:val>
                                        </p:tav>
                                      </p:tavLst>
                                    </p:anim>
                                    <p:anim calcmode="lin" valueType="num">
                                      <p:cBhvr additive="base">
                                        <p:cTn id="15" dur="14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800" fill="hold"/>
                                        <p:tgtEl>
                                          <p:spTgt spid="25"/>
                                        </p:tgtEl>
                                        <p:attrNameLst>
                                          <p:attrName>ppt_x</p:attrName>
                                        </p:attrNameLst>
                                      </p:cBhvr>
                                      <p:tavLst>
                                        <p:tav tm="0">
                                          <p:val>
                                            <p:strVal val="1+#ppt_w/2"/>
                                          </p:val>
                                        </p:tav>
                                        <p:tav tm="100000">
                                          <p:val>
                                            <p:strVal val="#ppt_x"/>
                                          </p:val>
                                        </p:tav>
                                      </p:tavLst>
                                    </p:anim>
                                    <p:anim calcmode="lin" valueType="num">
                                      <p:cBhvr additive="base">
                                        <p:cTn id="19" dur="8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grpId="1"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1900" fill="hold"/>
                                        <p:tgtEl>
                                          <p:spTgt spid="25"/>
                                        </p:tgtEl>
                                        <p:attrNameLst>
                                          <p:attrName>ppt_x</p:attrName>
                                        </p:attrNameLst>
                                      </p:cBhvr>
                                      <p:tavLst>
                                        <p:tav tm="0">
                                          <p:val>
                                            <p:strVal val="1+#ppt_w/2"/>
                                          </p:val>
                                        </p:tav>
                                        <p:tav tm="100000">
                                          <p:val>
                                            <p:strVal val="#ppt_x"/>
                                          </p:val>
                                        </p:tav>
                                      </p:tavLst>
                                    </p:anim>
                                    <p:anim calcmode="lin" valueType="num">
                                      <p:cBhvr additive="base">
                                        <p:cTn id="23" dur="1900" fill="hold"/>
                                        <p:tgtEl>
                                          <p:spTgt spid="25"/>
                                        </p:tgtEl>
                                        <p:attrNameLst>
                                          <p:attrName>ppt_y</p:attrName>
                                        </p:attrNameLst>
                                      </p:cBhvr>
                                      <p:tavLst>
                                        <p:tav tm="0">
                                          <p:val>
                                            <p:strVal val="#ppt_y"/>
                                          </p:val>
                                        </p:tav>
                                        <p:tav tm="100000">
                                          <p:val>
                                            <p:strVal val="#ppt_y"/>
                                          </p:val>
                                        </p:tav>
                                      </p:tavLst>
                                    </p:anim>
                                  </p:childTnLst>
                                </p:cTn>
                              </p:par>
                              <p:par>
                                <p:cTn id="24"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5" dur="6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animBg="1"/>
      <p:bldP spid="25" grpId="0" animBg="1"/>
      <p:bldP spid="25" grpId="1" animBg="1"/>
      <p:bldP spid="25" grpId="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3" y="-300038"/>
            <a:ext cx="11703051"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765175" y="-2549525"/>
            <a:ext cx="5099050" cy="5099050"/>
          </a:xfrm>
          <a:prstGeom prst="ellipse">
            <a:avLst/>
          </a:prstGeom>
          <a:solidFill>
            <a:srgbClr val="0A3C6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981075" y="-2735263"/>
            <a:ext cx="5483225" cy="5483226"/>
          </a:xfrm>
          <a:prstGeom prst="ellipse">
            <a:avLst/>
          </a:prstGeom>
          <a:noFill/>
          <a:ln>
            <a:solidFill>
              <a:srgbClr val="D8262E"/>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1025525" y="346075"/>
            <a:ext cx="59055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600" b="1">
                <a:solidFill>
                  <a:schemeClr val="bg1"/>
                </a:solidFill>
                <a:latin typeface="Arial" charset="0"/>
              </a:rPr>
              <a:t>CONTACT</a:t>
            </a:r>
          </a:p>
          <a:p>
            <a:pPr algn="ctr" eaLnBrk="1" hangingPunct="1">
              <a:spcBef>
                <a:spcPct val="0"/>
              </a:spcBef>
              <a:buFontTx/>
              <a:buNone/>
            </a:pPr>
            <a:r>
              <a:rPr lang="en-CA" altLang="x-none" sz="3600" b="1">
                <a:solidFill>
                  <a:schemeClr val="bg1"/>
                </a:solidFill>
                <a:latin typeface="Arial" charset="0"/>
              </a:rPr>
              <a:t>INFORMATION</a:t>
            </a: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89094" name="Content Placeholder 2"/>
          <p:cNvSpPr txBox="1">
            <a:spLocks/>
          </p:cNvSpPr>
          <p:nvPr/>
        </p:nvSpPr>
        <p:spPr bwMode="auto">
          <a:xfrm>
            <a:off x="4891088" y="547688"/>
            <a:ext cx="40036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lnSpc>
                <a:spcPct val="90000"/>
              </a:lnSpc>
              <a:spcBef>
                <a:spcPts val="1000"/>
              </a:spcBef>
              <a:buFont typeface="Arial" charset="0"/>
              <a:buNone/>
            </a:pPr>
            <a:endParaRPr lang="en-CA" altLang="x-none" sz="2100">
              <a:solidFill>
                <a:srgbClr val="FFFFFF"/>
              </a:solidFill>
              <a:latin typeface="Arial" charset="0"/>
            </a:endParaRPr>
          </a:p>
        </p:txBody>
      </p:sp>
      <p:sp>
        <p:nvSpPr>
          <p:cNvPr id="2" name="Rectangle 1"/>
          <p:cNvSpPr>
            <a:spLocks noChangeArrowheads="1"/>
          </p:cNvSpPr>
          <p:nvPr/>
        </p:nvSpPr>
        <p:spPr bwMode="auto">
          <a:xfrm>
            <a:off x="4206875" y="536575"/>
            <a:ext cx="49530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1800" b="1">
                <a:solidFill>
                  <a:srgbClr val="0A3C67"/>
                </a:solidFill>
                <a:latin typeface="Arial" charset="0"/>
              </a:rPr>
              <a:t>International School Leadership</a:t>
            </a:r>
          </a:p>
          <a:p>
            <a:pPr algn="ctr" eaLnBrk="1" hangingPunct="1">
              <a:spcBef>
                <a:spcPct val="0"/>
              </a:spcBef>
              <a:buFontTx/>
              <a:buNone/>
            </a:pPr>
            <a:r>
              <a:rPr lang="en-CA" altLang="x-none" sz="1600">
                <a:latin typeface="Arial" charset="0"/>
              </a:rPr>
              <a:t>(A Subsidiary of the Ontario Principals</a:t>
            </a:r>
            <a:r>
              <a:rPr lang="en-CA" altLang="en-US" sz="1600">
                <a:latin typeface="Arial" charset="0"/>
              </a:rPr>
              <a:t>’</a:t>
            </a:r>
            <a:r>
              <a:rPr lang="en-CA" altLang="x-none" sz="1600">
                <a:latin typeface="Arial" charset="0"/>
              </a:rPr>
              <a:t> Council)</a:t>
            </a:r>
          </a:p>
          <a:p>
            <a:pPr algn="ctr" eaLnBrk="1" hangingPunct="1">
              <a:spcBef>
                <a:spcPct val="0"/>
              </a:spcBef>
              <a:buFontTx/>
              <a:buNone/>
            </a:pPr>
            <a:r>
              <a:rPr lang="en-CA" altLang="x-none" sz="1800">
                <a:latin typeface="Arial" charset="0"/>
                <a:hlinkClick r:id="rId4"/>
              </a:rPr>
              <a:t>www.internationalschoolleadership.com</a:t>
            </a:r>
            <a:endParaRPr lang="en-CA" altLang="x-none" sz="1800">
              <a:latin typeface="Arial" charset="0"/>
            </a:endParaRP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3" name="Rectangle 2"/>
          <p:cNvSpPr>
            <a:spLocks noChangeArrowheads="1"/>
          </p:cNvSpPr>
          <p:nvPr/>
        </p:nvSpPr>
        <p:spPr bwMode="auto">
          <a:xfrm>
            <a:off x="5127625" y="2500313"/>
            <a:ext cx="3079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1800" b="1">
                <a:latin typeface="Arial" charset="0"/>
              </a:rPr>
              <a:t>Dr. Joanne Robinson</a:t>
            </a:r>
            <a:r>
              <a:rPr lang="en-CA" altLang="x-none" sz="1800">
                <a:latin typeface="Arial" charset="0"/>
              </a:rPr>
              <a:t/>
            </a:r>
            <a:br>
              <a:rPr lang="en-CA" altLang="x-none" sz="1800">
                <a:latin typeface="Arial" charset="0"/>
              </a:rPr>
            </a:br>
            <a:r>
              <a:rPr lang="en-CA" altLang="x-none" sz="1800">
                <a:latin typeface="Arial" charset="0"/>
              </a:rPr>
              <a:t>jrobinson@principals.ca</a:t>
            </a:r>
          </a:p>
        </p:txBody>
      </p:sp>
      <p:grpSp>
        <p:nvGrpSpPr>
          <p:cNvPr id="11" name="Group 13"/>
          <p:cNvGrpSpPr>
            <a:grpSpLocks/>
          </p:cNvGrpSpPr>
          <p:nvPr/>
        </p:nvGrpSpPr>
        <p:grpSpPr bwMode="auto">
          <a:xfrm>
            <a:off x="-1858963" y="4429125"/>
            <a:ext cx="4438651" cy="731838"/>
            <a:chOff x="-1858210" y="4428678"/>
            <a:chExt cx="4438316" cy="731813"/>
          </a:xfrm>
        </p:grpSpPr>
        <p:sp>
          <p:nvSpPr>
            <p:cNvPr id="15" name="Trapezoid 14"/>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9101" name="Picture 16" descr="ISL_Logo_Final2.eps"/>
            <p:cNvPicPr>
              <a:picLocks noChangeAspect="1"/>
            </p:cNvPicPr>
            <p:nvPr/>
          </p:nvPicPr>
          <p:blipFill>
            <a:blip r:embed="rId5">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6" presetClass="emph" presetSubtype="0" fill="hold" nodeType="withEffect">
                                  <p:stCondLst>
                                    <p:cond delay="0"/>
                                  </p:stCondLst>
                                  <p:childTnLst>
                                    <p:animScale>
                                      <p:cBhvr>
                                        <p:cTn id="14" dur="8000" fill="hold"/>
                                        <p:tgtEl>
                                          <p:spTgt spid="8"/>
                                        </p:tgtEl>
                                      </p:cBhvr>
                                      <p:by x="150000" y="150000"/>
                                    </p:animScale>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900" fill="hold"/>
                                        <p:tgtEl>
                                          <p:spTgt spid="9"/>
                                        </p:tgtEl>
                                        <p:attrNameLst>
                                          <p:attrName>ppt_x</p:attrName>
                                        </p:attrNameLst>
                                      </p:cBhvr>
                                      <p:tavLst>
                                        <p:tav tm="0">
                                          <p:val>
                                            <p:strVal val="1+#ppt_w/2"/>
                                          </p:val>
                                        </p:tav>
                                        <p:tav tm="100000">
                                          <p:val>
                                            <p:strVal val="#ppt_x"/>
                                          </p:val>
                                        </p:tav>
                                      </p:tavLst>
                                    </p:anim>
                                    <p:anim calcmode="lin" valueType="num">
                                      <p:cBhvr additive="base">
                                        <p:cTn id="22" dur="1900" fill="hold"/>
                                        <p:tgtEl>
                                          <p:spTgt spid="9"/>
                                        </p:tgtEl>
                                        <p:attrNameLst>
                                          <p:attrName>ppt_y</p:attrName>
                                        </p:attrNameLst>
                                      </p:cBhvr>
                                      <p:tavLst>
                                        <p:tav tm="0">
                                          <p:val>
                                            <p:strVal val="#ppt_y"/>
                                          </p:val>
                                        </p:tav>
                                        <p:tav tm="100000">
                                          <p:val>
                                            <p:strVal val="#ppt_y"/>
                                          </p:val>
                                        </p:tav>
                                      </p:tavLst>
                                    </p:anim>
                                  </p:childTnLst>
                                </p:cTn>
                              </p:par>
                              <p:par>
                                <p:cTn id="23"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4" dur="6000" fill="hold"/>
                                        <p:tgtEl>
                                          <p:spTgt spid="9"/>
                                        </p:tgtEl>
                                        <p:attrNameLst>
                                          <p:attrName>ppt_x</p:attrName>
                                          <p:attrName>ppt_y</p:attrName>
                                        </p:attrNameLst>
                                      </p:cBhvr>
                                    </p:animMotion>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par>
                                <p:cTn id="28"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29" dur="2000" fill="hold"/>
                                        <p:tgtEl>
                                          <p:spTgt spid="6"/>
                                        </p:tgtEl>
                                        <p:attrNameLst>
                                          <p:attrName>ppt_x</p:attrName>
                                          <p:attrName>ppt_y</p:attrName>
                                        </p:attrNameLst>
                                      </p:cBhvr>
                                      <p:rCtr x="-36901" y="-41273"/>
                                    </p:animMotion>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par>
                                <p:cTn id="33"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4" dur="2400" fill="hold"/>
                                        <p:tgtEl>
                                          <p:spTgt spid="16"/>
                                        </p:tgtEl>
                                        <p:attrNameLst>
                                          <p:attrName>ppt_x</p:attrName>
                                          <p:attrName>ppt_y</p:attrName>
                                        </p:attrNameLst>
                                      </p:cBhvr>
                                      <p:rCtr x="-36901" y="-41273"/>
                                    </p:animMotion>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childTnLst>
                                </p:cTn>
                              </p:par>
                              <p:par>
                                <p:cTn id="41" presetID="2" presetClass="entr" presetSubtype="8"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500" fill="hold"/>
                                        <p:tgtEl>
                                          <p:spTgt spid="11"/>
                                        </p:tgtEl>
                                        <p:attrNameLst>
                                          <p:attrName>ppt_x</p:attrName>
                                        </p:attrNameLst>
                                      </p:cBhvr>
                                      <p:tavLst>
                                        <p:tav tm="0">
                                          <p:val>
                                            <p:strVal val="0-#ppt_w/2"/>
                                          </p:val>
                                        </p:tav>
                                        <p:tav tm="100000">
                                          <p:val>
                                            <p:strVal val="#ppt_x"/>
                                          </p:val>
                                        </p:tav>
                                      </p:tavLst>
                                    </p:anim>
                                    <p:anim calcmode="lin" valueType="num">
                                      <p:cBhvr additive="base">
                                        <p:cTn id="44" dur="1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2" grpId="0"/>
      <p:bldP spid="6" grpId="0" animBg="1"/>
      <p:bldP spid="6" grpId="1" animBg="1"/>
      <p:bldP spid="16" grpId="0" animBg="1"/>
      <p:bldP spid="16"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343650" y="4343400"/>
            <a:ext cx="1600200" cy="357188"/>
          </a:xfrm>
        </p:spPr>
        <p:txBody>
          <a:bodyPr/>
          <a:lstStyle/>
          <a:p>
            <a:pPr>
              <a:defRPr/>
            </a:pPr>
            <a:fld id="{0A5A8937-F994-4E6D-B185-529DF1041892}" type="slidenum">
              <a:rPr lang="en-CA" smtClean="0">
                <a:solidFill>
                  <a:srgbClr val="000000"/>
                </a:solidFill>
              </a:rPr>
              <a:pPr>
                <a:defRPr/>
              </a:pPr>
              <a:t>4</a:t>
            </a:fld>
            <a:endParaRPr lang="en-CA" dirty="0">
              <a:solidFill>
                <a:srgbClr val="000000"/>
              </a:solidFill>
            </a:endParaRPr>
          </a:p>
        </p:txBody>
      </p:sp>
      <p:sp>
        <p:nvSpPr>
          <p:cNvPr id="7" name="Rectangle 74"/>
          <p:cNvSpPr>
            <a:spLocks noChangeArrowheads="1"/>
          </p:cNvSpPr>
          <p:nvPr/>
        </p:nvSpPr>
        <p:spPr bwMode="auto">
          <a:xfrm>
            <a:off x="1303362" y="114300"/>
            <a:ext cx="6569236"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CA" b="1" dirty="0">
                <a:latin typeface="Arial Narrow" panose="020B0606020202030204" pitchFamily="34" charset="0"/>
              </a:rPr>
              <a:t>High standards and expectations: Provincial Graduation Rate</a:t>
            </a:r>
          </a:p>
        </p:txBody>
      </p:sp>
      <p:sp>
        <p:nvSpPr>
          <p:cNvPr id="5" name="Rectangle 3"/>
          <p:cNvSpPr>
            <a:spLocks noGrp="1" noChangeArrowheads="1"/>
          </p:cNvSpPr>
          <p:nvPr>
            <p:ph idx="1"/>
          </p:nvPr>
        </p:nvSpPr>
        <p:spPr>
          <a:xfrm>
            <a:off x="6569106" y="778092"/>
            <a:ext cx="1459278" cy="3845887"/>
          </a:xfrm>
        </p:spPr>
        <p:txBody>
          <a:bodyPr/>
          <a:lstStyle/>
          <a:p>
            <a:pPr marL="0" indent="0">
              <a:lnSpc>
                <a:spcPct val="80000"/>
              </a:lnSpc>
              <a:buNone/>
              <a:defRPr/>
            </a:pPr>
            <a:r>
              <a:rPr lang="en-CA" sz="1350" dirty="0">
                <a:latin typeface="Arial Narrow" panose="020B0606020202030204" pitchFamily="34" charset="0"/>
              </a:rPr>
              <a:t>6 key levers for secondary reform:</a:t>
            </a:r>
          </a:p>
          <a:p>
            <a:pPr marL="266700" indent="-266700">
              <a:lnSpc>
                <a:spcPct val="80000"/>
              </a:lnSpc>
              <a:buFontTx/>
              <a:buAutoNum type="arabicPeriod"/>
              <a:defRPr/>
            </a:pPr>
            <a:r>
              <a:rPr lang="en-CA" sz="1350" dirty="0">
                <a:latin typeface="Arial Narrow" panose="020B0606020202030204" pitchFamily="34" charset="0"/>
              </a:rPr>
              <a:t>Leadership infrastructure</a:t>
            </a:r>
          </a:p>
          <a:p>
            <a:pPr marL="266700" indent="-266700">
              <a:lnSpc>
                <a:spcPct val="80000"/>
              </a:lnSpc>
              <a:buFontTx/>
              <a:buAutoNum type="arabicPeriod"/>
              <a:defRPr/>
            </a:pPr>
            <a:r>
              <a:rPr lang="en-CA" sz="1350" dirty="0">
                <a:latin typeface="Arial Narrow" panose="020B0606020202030204" pitchFamily="34" charset="0"/>
              </a:rPr>
              <a:t>Engaging and relevant programming</a:t>
            </a:r>
          </a:p>
          <a:p>
            <a:pPr marL="266700" indent="-266700">
              <a:lnSpc>
                <a:spcPct val="80000"/>
              </a:lnSpc>
              <a:buFontTx/>
              <a:buAutoNum type="arabicPeriod"/>
              <a:defRPr/>
            </a:pPr>
            <a:r>
              <a:rPr lang="en-CA" sz="1350" dirty="0">
                <a:latin typeface="Arial Narrow" panose="020B0606020202030204" pitchFamily="34" charset="0"/>
              </a:rPr>
              <a:t>Effective instruction</a:t>
            </a:r>
          </a:p>
          <a:p>
            <a:pPr marL="266700" indent="-266700">
              <a:lnSpc>
                <a:spcPct val="80000"/>
              </a:lnSpc>
              <a:buFontTx/>
              <a:buAutoNum type="arabicPeriod"/>
              <a:defRPr/>
            </a:pPr>
            <a:r>
              <a:rPr lang="en-CA" sz="1350" dirty="0">
                <a:latin typeface="Arial Narrow" panose="020B0606020202030204" pitchFamily="34" charset="0"/>
              </a:rPr>
              <a:t>Focused Interventions for students at risk of not graduating</a:t>
            </a:r>
          </a:p>
          <a:p>
            <a:pPr marL="266700" indent="-266700">
              <a:lnSpc>
                <a:spcPct val="80000"/>
              </a:lnSpc>
              <a:buFontTx/>
              <a:buAutoNum type="arabicPeriod"/>
              <a:defRPr/>
            </a:pPr>
            <a:r>
              <a:rPr lang="en-CA" sz="1350" dirty="0">
                <a:latin typeface="Arial Narrow" panose="020B0606020202030204" pitchFamily="34" charset="0"/>
              </a:rPr>
              <a:t>Legislation and policy development</a:t>
            </a:r>
          </a:p>
          <a:p>
            <a:pPr marL="266700" indent="-266700">
              <a:lnSpc>
                <a:spcPct val="80000"/>
              </a:lnSpc>
              <a:buFontTx/>
              <a:buAutoNum type="arabicPeriod"/>
              <a:defRPr/>
            </a:pPr>
            <a:r>
              <a:rPr lang="en-CA" sz="1350" dirty="0">
                <a:latin typeface="Arial Narrow" panose="020B0606020202030204" pitchFamily="34" charset="0"/>
              </a:rPr>
              <a:t>Research, monitoring and evaluation</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35547"/>
            <a:ext cx="5589240"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6489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eaLnBrk="1" hangingPunct="1">
              <a:defRPr/>
            </a:pPr>
            <a:r>
              <a:rPr lang="en-CA" sz="2625" dirty="0" smtClean="0">
                <a:latin typeface="Arial" charset="0"/>
              </a:rPr>
              <a:t>Ontario Benefits from Key Advisors</a:t>
            </a:r>
            <a:endParaRPr lang="en-CA" sz="2625" dirty="0">
              <a:latin typeface="Arial" charset="0"/>
            </a:endParaRPr>
          </a:p>
        </p:txBody>
      </p:sp>
      <p:sp>
        <p:nvSpPr>
          <p:cNvPr id="3" name="Rectangle 2"/>
          <p:cNvSpPr/>
          <p:nvPr/>
        </p:nvSpPr>
        <p:spPr>
          <a:xfrm>
            <a:off x="1357313" y="1063625"/>
            <a:ext cx="6415087" cy="784225"/>
          </a:xfrm>
          <a:prstGeom prst="rect">
            <a:avLst/>
          </a:prstGeom>
        </p:spPr>
        <p:txBody>
          <a:bodyPr>
            <a:spAutoFit/>
          </a:bodyPr>
          <a:lstStyle/>
          <a:p>
            <a:pPr algn="ctr" fontAlgn="auto">
              <a:spcBef>
                <a:spcPts val="0"/>
              </a:spcBef>
              <a:spcAft>
                <a:spcPts val="0"/>
              </a:spcAft>
              <a:defRPr/>
            </a:pPr>
            <a:r>
              <a:rPr lang="en-CA" sz="1500" i="1" dirty="0">
                <a:solidFill>
                  <a:schemeClr val="tx1">
                    <a:lumMod val="85000"/>
                    <a:lumOff val="15000"/>
                  </a:schemeClr>
                </a:solidFill>
                <a:latin typeface="+mn-lt"/>
                <a:ea typeface="+mn-ea"/>
              </a:rPr>
              <a:t>International School Leadership, a subsidiary of the Ontario Principals` Council provides training and certification program to K-12 school and system leaders around the world, professional consulting services and program customization.</a:t>
            </a:r>
          </a:p>
        </p:txBody>
      </p:sp>
      <p:pic>
        <p:nvPicPr>
          <p:cNvPr id="39939" name="Picture 1" descr="492_michaelfullan-106x1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2876550"/>
            <a:ext cx="90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descr="493_ken-106x12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2878138"/>
            <a:ext cx="92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494_avis-106x12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86100" y="2876550"/>
            <a:ext cx="1009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5" descr="495_andyh-106x12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5750" y="2878138"/>
            <a:ext cx="1009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6" descr="496_lyn-106x12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76950" y="2878138"/>
            <a:ext cx="92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descr="498_karen1-106x12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00875" y="2878138"/>
            <a:ext cx="94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descr="1878_simon-106x126.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878138"/>
            <a:ext cx="971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Box 1"/>
          <p:cNvSpPr txBox="1">
            <a:spLocks noChangeArrowheads="1"/>
          </p:cNvSpPr>
          <p:nvPr/>
        </p:nvSpPr>
        <p:spPr bwMode="auto">
          <a:xfrm>
            <a:off x="1257300" y="1955800"/>
            <a:ext cx="6515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eaLnBrk="0" fontAlgn="base" hangingPunct="0">
              <a:spcBef>
                <a:spcPct val="0"/>
              </a:spcBef>
              <a:spcAft>
                <a:spcPct val="0"/>
              </a:spcAft>
              <a:defRPr>
                <a:solidFill>
                  <a:schemeClr val="tx1"/>
                </a:solidFill>
                <a:latin typeface="Calibri" charset="0"/>
                <a:ea typeface="MS PGothic" charset="-128"/>
              </a:defRPr>
            </a:lvl6pPr>
            <a:lvl7pPr marL="2971800" indent="-228600" eaLnBrk="0" fontAlgn="base" hangingPunct="0">
              <a:spcBef>
                <a:spcPct val="0"/>
              </a:spcBef>
              <a:spcAft>
                <a:spcPct val="0"/>
              </a:spcAft>
              <a:defRPr>
                <a:solidFill>
                  <a:schemeClr val="tx1"/>
                </a:solidFill>
                <a:latin typeface="Calibri" charset="0"/>
                <a:ea typeface="MS PGothic" charset="-128"/>
              </a:defRPr>
            </a:lvl7pPr>
            <a:lvl8pPr marL="3429000" indent="-228600" eaLnBrk="0" fontAlgn="base" hangingPunct="0">
              <a:spcBef>
                <a:spcPct val="0"/>
              </a:spcBef>
              <a:spcAft>
                <a:spcPct val="0"/>
              </a:spcAft>
              <a:defRPr>
                <a:solidFill>
                  <a:schemeClr val="tx1"/>
                </a:solidFill>
                <a:latin typeface="Calibri" charset="0"/>
                <a:ea typeface="MS PGothic" charset="-128"/>
              </a:defRPr>
            </a:lvl8pPr>
            <a:lvl9pPr marL="3886200" indent="-228600" eaLnBrk="0" fontAlgn="base" hangingPunct="0">
              <a:spcBef>
                <a:spcPct val="0"/>
              </a:spcBef>
              <a:spcAft>
                <a:spcPct val="0"/>
              </a:spcAft>
              <a:defRPr>
                <a:solidFill>
                  <a:schemeClr val="tx1"/>
                </a:solidFill>
                <a:latin typeface="Calibri" charset="0"/>
                <a:ea typeface="MS PGothic" charset="-128"/>
              </a:defRPr>
            </a:lvl9pPr>
          </a:lstStyle>
          <a:p>
            <a:pPr algn="ctr"/>
            <a:r>
              <a:rPr lang="en-US" altLang="x-none">
                <a:solidFill>
                  <a:srgbClr val="C00000"/>
                </a:solidFill>
              </a:rPr>
              <a:t>But our real expertise comes from our members.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763" y="-949325"/>
            <a:ext cx="9463088"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arallelogram 7"/>
          <p:cNvSpPr/>
          <p:nvPr/>
        </p:nvSpPr>
        <p:spPr>
          <a:xfrm flipH="1">
            <a:off x="2817813" y="5807075"/>
            <a:ext cx="5486400" cy="6154738"/>
          </a:xfrm>
          <a:prstGeom prst="parallelogram">
            <a:avLst/>
          </a:prstGeom>
          <a:solidFill>
            <a:srgbClr val="D8262E">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1092200" y="600075"/>
            <a:ext cx="5905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4500" b="1">
                <a:solidFill>
                  <a:schemeClr val="bg1"/>
                </a:solidFill>
                <a:latin typeface="Arial" charset="0"/>
              </a:rPr>
              <a:t>LEADERSHIP</a:t>
            </a:r>
          </a:p>
        </p:txBody>
      </p:sp>
      <p:sp>
        <p:nvSpPr>
          <p:cNvPr id="4" name="Rectangle 3"/>
          <p:cNvSpPr>
            <a:spLocks noChangeArrowheads="1"/>
          </p:cNvSpPr>
          <p:nvPr/>
        </p:nvSpPr>
        <p:spPr bwMode="auto">
          <a:xfrm>
            <a:off x="2773363" y="1524000"/>
            <a:ext cx="381793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x-none" sz="1800">
                <a:solidFill>
                  <a:srgbClr val="FFFFFF"/>
                </a:solidFill>
                <a:latin typeface="Arial" charset="0"/>
              </a:rPr>
              <a:t>Leadership is the exercise of influence on organizational members and diverse stake-</a:t>
            </a:r>
            <a:br>
              <a:rPr lang="en-US" altLang="x-none" sz="1800">
                <a:solidFill>
                  <a:srgbClr val="FFFFFF"/>
                </a:solidFill>
                <a:latin typeface="Arial" charset="0"/>
              </a:rPr>
            </a:br>
            <a:r>
              <a:rPr lang="en-US" altLang="x-none" sz="1800">
                <a:solidFill>
                  <a:srgbClr val="FFFFFF"/>
                </a:solidFill>
                <a:latin typeface="Arial" charset="0"/>
              </a:rPr>
              <a:t>holders toward the identification </a:t>
            </a:r>
            <a:br>
              <a:rPr lang="en-US" altLang="x-none" sz="1800">
                <a:solidFill>
                  <a:srgbClr val="FFFFFF"/>
                </a:solidFill>
                <a:latin typeface="Arial" charset="0"/>
              </a:rPr>
            </a:br>
            <a:r>
              <a:rPr lang="en-US" altLang="x-none" sz="1800">
                <a:solidFill>
                  <a:srgbClr val="FFFFFF"/>
                </a:solidFill>
                <a:latin typeface="Arial" charset="0"/>
              </a:rPr>
              <a:t>and achievement of the organization</a:t>
            </a:r>
            <a:r>
              <a:rPr lang="en-US" altLang="en-US" sz="1800">
                <a:solidFill>
                  <a:srgbClr val="FFFFFF"/>
                </a:solidFill>
                <a:latin typeface="Arial" charset="0"/>
              </a:rPr>
              <a:t>’</a:t>
            </a:r>
            <a:r>
              <a:rPr lang="en-US" altLang="x-none" sz="1800">
                <a:solidFill>
                  <a:srgbClr val="FFFFFF"/>
                </a:solidFill>
                <a:latin typeface="Arial" charset="0"/>
              </a:rPr>
              <a:t>s vision and goals. </a:t>
            </a:r>
            <a:br>
              <a:rPr lang="en-US" altLang="x-none" sz="1800">
                <a:solidFill>
                  <a:srgbClr val="FFFFFF"/>
                </a:solidFill>
                <a:latin typeface="Arial" charset="0"/>
              </a:rPr>
            </a:br>
            <a:r>
              <a:rPr lang="en-US" altLang="x-none" sz="1400">
                <a:solidFill>
                  <a:srgbClr val="FFFFFF"/>
                </a:solidFill>
                <a:latin typeface="Arial" charset="0"/>
              </a:rPr>
              <a:t>(Ontario Leadership Framework, 2013)</a:t>
            </a:r>
          </a:p>
          <a:p>
            <a:pPr eaLnBrk="1" hangingPunct="1">
              <a:spcBef>
                <a:spcPct val="0"/>
              </a:spcBef>
              <a:buFontTx/>
              <a:buNone/>
            </a:pPr>
            <a:endParaRPr lang="en-US" altLang="x-none" sz="800">
              <a:solidFill>
                <a:srgbClr val="FFFFFF"/>
              </a:solidFill>
              <a:latin typeface="Arial" charset="0"/>
            </a:endParaRPr>
          </a:p>
          <a:p>
            <a:pPr eaLnBrk="1" hangingPunct="1">
              <a:spcBef>
                <a:spcPct val="0"/>
              </a:spcBef>
              <a:buFontTx/>
              <a:buNone/>
            </a:pPr>
            <a:r>
              <a:rPr lang="en-US" altLang="x-none" sz="1800">
                <a:solidFill>
                  <a:srgbClr val="FFFFFF"/>
                </a:solidFill>
                <a:latin typeface="Arial" charset="0"/>
              </a:rPr>
              <a:t>. </a:t>
            </a:r>
          </a:p>
        </p:txBody>
      </p:sp>
      <p:grpSp>
        <p:nvGrpSpPr>
          <p:cNvPr id="2" name="Group 11"/>
          <p:cNvGrpSpPr>
            <a:grpSpLocks/>
          </p:cNvGrpSpPr>
          <p:nvPr/>
        </p:nvGrpSpPr>
        <p:grpSpPr bwMode="auto">
          <a:xfrm>
            <a:off x="-1858963" y="4429125"/>
            <a:ext cx="4438651" cy="731838"/>
            <a:chOff x="-1858210" y="4428678"/>
            <a:chExt cx="4438316" cy="731813"/>
          </a:xfrm>
        </p:grpSpPr>
        <p:sp>
          <p:nvSpPr>
            <p:cNvPr id="13" name="Trapezoid 12"/>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5607" name="Picture 13"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 0 L -0.13697 -1.22732 " pathEditMode="relative" ptsTypes="AA">
                                      <p:cBhvr>
                                        <p:cTn id="6" dur="2000" fill="hold"/>
                                        <p:tgtEl>
                                          <p:spTgt spid="8"/>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1399"/>
                                          </p:stCondLst>
                                        </p:cTn>
                                        <p:tgtEl>
                                          <p:spTgt spid="5"/>
                                        </p:tgtEl>
                                        <p:attrNameLst>
                                          <p:attrName>style.visibility</p:attrName>
                                        </p:attrNameLst>
                                      </p:cBhvr>
                                      <p:to>
                                        <p:strVal val="visible"/>
                                      </p:to>
                                    </p:set>
                                  </p:childTnLst>
                                </p:cTn>
                              </p:par>
                            </p:childTnLst>
                          </p:cTn>
                        </p:par>
                        <p:par>
                          <p:cTn id="9" fill="hold" nodeType="afterGroup">
                            <p:stCondLst>
                              <p:cond delay="2000"/>
                            </p:stCondLst>
                            <p:childTnLst>
                              <p:par>
                                <p:cTn id="10" presetID="6" presetClass="emph" presetSubtype="0" fill="hold" nodeType="afterEffect">
                                  <p:stCondLst>
                                    <p:cond delay="0"/>
                                  </p:stCondLst>
                                  <p:childTnLst>
                                    <p:animScale>
                                      <p:cBhvr>
                                        <p:cTn id="11" dur="4000" fill="hold"/>
                                        <p:tgtEl>
                                          <p:spTgt spid="22"/>
                                        </p:tgtEl>
                                      </p:cBhvr>
                                      <p:by x="150000" y="150000"/>
                                    </p:animScale>
                                  </p:childTnLst>
                                </p:cTn>
                              </p:par>
                              <p:par>
                                <p:cTn id="12" presetID="1" presetClass="entr" presetSubtype="0" fill="hold" grpId="0" nodeType="withEffect">
                                  <p:stCondLst>
                                    <p:cond delay="0"/>
                                  </p:stCondLst>
                                  <p:childTnLst>
                                    <p:set>
                                      <p:cBhvr>
                                        <p:cTn id="13" dur="1" fill="hold">
                                          <p:stCondLst>
                                            <p:cond delay="1399"/>
                                          </p:stCondLst>
                                        </p:cTn>
                                        <p:tgtEl>
                                          <p:spTgt spid="4"/>
                                        </p:tgtEl>
                                        <p:attrNameLst>
                                          <p:attrName>style.visibility</p:attrName>
                                        </p:attrNameLst>
                                      </p:cBhvr>
                                      <p:to>
                                        <p:strVal val="visible"/>
                                      </p:to>
                                    </p:set>
                                  </p:child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0-#ppt_w/2"/>
                                          </p:val>
                                        </p:tav>
                                        <p:tav tm="100000">
                                          <p:val>
                                            <p:strVal val="#ppt_x"/>
                                          </p:val>
                                        </p:tav>
                                      </p:tavLst>
                                    </p:anim>
                                    <p:anim calcmode="lin" valueType="num">
                                      <p:cBhvr additive="base">
                                        <p:cTn id="1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092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ight Triangle 13"/>
          <p:cNvSpPr/>
          <p:nvPr/>
        </p:nvSpPr>
        <p:spPr>
          <a:xfrm rot="13774569">
            <a:off x="-5228431" y="-2820194"/>
            <a:ext cx="9678988" cy="8493125"/>
          </a:xfrm>
          <a:prstGeom prst="rtTriangle">
            <a:avLst/>
          </a:prstGeom>
          <a:solidFill>
            <a:srgbClr val="0A3C67">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dirty="0">
              <a:latin typeface="Arial"/>
            </a:endParaRPr>
          </a:p>
        </p:txBody>
      </p:sp>
      <p:sp>
        <p:nvSpPr>
          <p:cNvPr id="16" name="TextBox 15"/>
          <p:cNvSpPr txBox="1"/>
          <p:nvPr/>
        </p:nvSpPr>
        <p:spPr>
          <a:xfrm>
            <a:off x="219075" y="147638"/>
            <a:ext cx="5056188" cy="4159250"/>
          </a:xfrm>
          <a:prstGeom prst="rect">
            <a:avLst/>
          </a:prstGeom>
          <a:noFill/>
        </p:spPr>
        <p:txBody>
          <a:bodyPr lIns="68580" tIns="34290" rIns="68580" bIns="34290">
            <a:spAutoFit/>
          </a:bodyPr>
          <a:lstStyle/>
          <a:p>
            <a:pPr eaLnBrk="1" fontAlgn="auto" hangingPunct="1">
              <a:spcBef>
                <a:spcPts val="0"/>
              </a:spcBef>
              <a:spcAft>
                <a:spcPts val="0"/>
              </a:spcAft>
              <a:defRPr/>
            </a:pPr>
            <a:r>
              <a:rPr lang="en-US" sz="2400" b="1" dirty="0">
                <a:solidFill>
                  <a:schemeClr val="bg1"/>
                </a:solidFill>
                <a:latin typeface="Arial"/>
                <a:ea typeface="+mn-ea"/>
                <a:cs typeface="Arial"/>
              </a:rPr>
              <a:t>LEVERS TO SUCCESSFUL</a:t>
            </a:r>
            <a:br>
              <a:rPr lang="en-US" sz="2400" b="1" dirty="0">
                <a:solidFill>
                  <a:schemeClr val="bg1"/>
                </a:solidFill>
                <a:latin typeface="Arial"/>
                <a:ea typeface="+mn-ea"/>
                <a:cs typeface="Arial"/>
              </a:rPr>
            </a:br>
            <a:r>
              <a:rPr lang="en-US" sz="2400" b="1" dirty="0">
                <a:solidFill>
                  <a:schemeClr val="bg1"/>
                </a:solidFill>
                <a:latin typeface="Arial"/>
                <a:ea typeface="+mn-ea"/>
                <a:cs typeface="Arial"/>
              </a:rPr>
              <a:t>IMPROVEMENT SYSTEMS</a:t>
            </a:r>
          </a:p>
          <a:p>
            <a:pPr eaLnBrk="1" fontAlgn="auto" hangingPunct="1">
              <a:spcBef>
                <a:spcPts val="0"/>
              </a:spcBef>
              <a:spcAft>
                <a:spcPts val="0"/>
              </a:spcAft>
              <a:defRPr/>
            </a:pPr>
            <a:endParaRPr lang="en-US" sz="600" dirty="0">
              <a:solidFill>
                <a:schemeClr val="bg1"/>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A small number of ambitious goals</a:t>
            </a:r>
          </a:p>
          <a:p>
            <a:pPr marL="514350" indent="-514350" eaLnBrk="1" fontAlgn="auto" hangingPunct="1">
              <a:lnSpc>
                <a:spcPct val="80000"/>
              </a:lnSpc>
              <a:spcBef>
                <a:spcPts val="0"/>
              </a:spcBef>
              <a:spcAft>
                <a:spcPts val="0"/>
              </a:spcAft>
              <a:buFontTx/>
              <a:buAutoNum type="arabicPeriod"/>
              <a:defRPr/>
            </a:pPr>
            <a:endParaRPr lang="en-CA"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A guiding coalition at the top</a:t>
            </a:r>
          </a:p>
          <a:p>
            <a:pPr marL="514350" indent="-514350" eaLnBrk="1" fontAlgn="auto" hangingPunct="1">
              <a:lnSpc>
                <a:spcPct val="80000"/>
              </a:lnSpc>
              <a:spcBef>
                <a:spcPts val="0"/>
              </a:spcBef>
              <a:spcAft>
                <a:spcPts val="0"/>
              </a:spcAft>
              <a:buFontTx/>
              <a:buAutoNum type="arabicPeriod"/>
              <a:defRPr/>
            </a:pPr>
            <a:endParaRPr lang="en-CA"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High standards and expectations</a:t>
            </a:r>
          </a:p>
          <a:p>
            <a:pPr marL="514350" indent="-514350" eaLnBrk="1" fontAlgn="auto" hangingPunct="1">
              <a:lnSpc>
                <a:spcPct val="80000"/>
              </a:lnSpc>
              <a:spcBef>
                <a:spcPts val="0"/>
              </a:spcBef>
              <a:spcAft>
                <a:spcPts val="0"/>
              </a:spcAft>
              <a:buFontTx/>
              <a:buAutoNum type="arabicPeriod"/>
              <a:defRPr/>
            </a:pPr>
            <a:endParaRPr lang="en-CA"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Investment in leadership and capacity building related to instruction</a:t>
            </a:r>
          </a:p>
          <a:p>
            <a:pPr marL="514350" indent="-514350" eaLnBrk="1" fontAlgn="auto" hangingPunct="1">
              <a:lnSpc>
                <a:spcPct val="80000"/>
              </a:lnSpc>
              <a:spcBef>
                <a:spcPts val="0"/>
              </a:spcBef>
              <a:spcAft>
                <a:spcPts val="0"/>
              </a:spcAft>
              <a:buFontTx/>
              <a:buAutoNum type="arabicPeriod"/>
              <a:defRPr/>
            </a:pPr>
            <a:endParaRPr lang="en-CA"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Mobilizing data and effective practices </a:t>
            </a:r>
            <a:br>
              <a:rPr lang="en-US" dirty="0">
                <a:solidFill>
                  <a:srgbClr val="F2F2F2"/>
                </a:solidFill>
                <a:latin typeface="Arial"/>
                <a:ea typeface="+mn-ea"/>
                <a:cs typeface="Arial"/>
              </a:rPr>
            </a:br>
            <a:r>
              <a:rPr lang="en-US" dirty="0">
                <a:solidFill>
                  <a:srgbClr val="F2F2F2"/>
                </a:solidFill>
                <a:latin typeface="Arial"/>
                <a:ea typeface="+mn-ea"/>
                <a:cs typeface="Arial"/>
              </a:rPr>
              <a:t>as a strategy for improvement</a:t>
            </a:r>
          </a:p>
          <a:p>
            <a:pPr marL="514350" indent="-514350" eaLnBrk="1" fontAlgn="auto" hangingPunct="1">
              <a:lnSpc>
                <a:spcPct val="80000"/>
              </a:lnSpc>
              <a:spcBef>
                <a:spcPts val="0"/>
              </a:spcBef>
              <a:spcAft>
                <a:spcPts val="0"/>
              </a:spcAft>
              <a:buFontTx/>
              <a:buAutoNum type="arabicPeriod"/>
              <a:defRPr/>
            </a:pPr>
            <a:endParaRPr lang="en-CA"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Intervention in a non-punitive manner</a:t>
            </a:r>
          </a:p>
          <a:p>
            <a:pPr marL="514350" indent="-514350" eaLnBrk="1" fontAlgn="auto" hangingPunct="1">
              <a:lnSpc>
                <a:spcPct val="80000"/>
              </a:lnSpc>
              <a:spcBef>
                <a:spcPts val="0"/>
              </a:spcBef>
              <a:spcAft>
                <a:spcPts val="0"/>
              </a:spcAft>
              <a:buFontTx/>
              <a:buAutoNum type="arabicPeriod"/>
              <a:defRPr/>
            </a:pPr>
            <a:endParaRPr lang="en-CA"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Reducing distractions</a:t>
            </a:r>
            <a:br>
              <a:rPr lang="en-US" dirty="0">
                <a:solidFill>
                  <a:srgbClr val="F2F2F2"/>
                </a:solidFill>
                <a:latin typeface="Arial"/>
                <a:ea typeface="+mn-ea"/>
                <a:cs typeface="Arial"/>
              </a:rPr>
            </a:br>
            <a:endParaRPr lang="en-US" sz="800" dirty="0">
              <a:solidFill>
                <a:srgbClr val="F2F2F2"/>
              </a:solidFill>
              <a:latin typeface="Arial"/>
              <a:ea typeface="+mn-ea"/>
              <a:cs typeface="Arial"/>
            </a:endParaRPr>
          </a:p>
          <a:p>
            <a:pPr marL="514350" indent="-514350" eaLnBrk="1" fontAlgn="auto" hangingPunct="1">
              <a:lnSpc>
                <a:spcPct val="80000"/>
              </a:lnSpc>
              <a:spcBef>
                <a:spcPts val="0"/>
              </a:spcBef>
              <a:spcAft>
                <a:spcPts val="0"/>
              </a:spcAft>
              <a:buFontTx/>
              <a:buAutoNum type="arabicPeriod"/>
              <a:defRPr/>
            </a:pPr>
            <a:r>
              <a:rPr lang="en-US" dirty="0">
                <a:solidFill>
                  <a:srgbClr val="F2F2F2"/>
                </a:solidFill>
                <a:latin typeface="Arial"/>
                <a:ea typeface="+mn-ea"/>
                <a:cs typeface="Arial"/>
              </a:rPr>
              <a:t>Being transparent, relentless </a:t>
            </a:r>
            <a:br>
              <a:rPr lang="en-US" dirty="0">
                <a:solidFill>
                  <a:srgbClr val="F2F2F2"/>
                </a:solidFill>
                <a:latin typeface="Arial"/>
                <a:ea typeface="+mn-ea"/>
                <a:cs typeface="Arial"/>
              </a:rPr>
            </a:br>
            <a:r>
              <a:rPr lang="en-US" dirty="0">
                <a:solidFill>
                  <a:srgbClr val="F2F2F2"/>
                </a:solidFill>
                <a:latin typeface="Arial"/>
                <a:ea typeface="+mn-ea"/>
                <a:cs typeface="Arial"/>
              </a:rPr>
              <a:t>and increasingly challenging</a:t>
            </a:r>
            <a:endParaRPr lang="en-CA" dirty="0">
              <a:solidFill>
                <a:srgbClr val="F2F2F2"/>
              </a:solidFill>
              <a:latin typeface="Arial"/>
              <a:ea typeface="+mn-ea"/>
              <a:cs typeface="Arial"/>
            </a:endParaRPr>
          </a:p>
        </p:txBody>
      </p:sp>
      <p:grpSp>
        <p:nvGrpSpPr>
          <p:cNvPr id="2" name="Group 11"/>
          <p:cNvGrpSpPr>
            <a:grpSpLocks/>
          </p:cNvGrpSpPr>
          <p:nvPr/>
        </p:nvGrpSpPr>
        <p:grpSpPr bwMode="auto">
          <a:xfrm>
            <a:off x="-1858963" y="4429125"/>
            <a:ext cx="4438651" cy="731838"/>
            <a:chOff x="-1858210" y="4428678"/>
            <a:chExt cx="4438316" cy="731813"/>
          </a:xfrm>
        </p:grpSpPr>
        <p:sp>
          <p:nvSpPr>
            <p:cNvPr id="13" name="Trapezoid 12"/>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4" name="Picture 16"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8000" fill="hold"/>
                                        <p:tgtEl>
                                          <p:spTgt spid="3"/>
                                        </p:tgtEl>
                                      </p:cBhvr>
                                      <p:by x="150000" y="150000"/>
                                    </p:animScale>
                                  </p:childTnLst>
                                </p:cTn>
                              </p:par>
                              <p:par>
                                <p:cTn id="7" presetID="2" presetClass="entr" presetSubtype="9" decel="71429" fill="hold" grpId="0" nodeType="withEffect">
                                  <p:stCondLst>
                                    <p:cond delay="600"/>
                                  </p:stCondLst>
                                  <p:childTnLst>
                                    <p:set>
                                      <p:cBhvr>
                                        <p:cTn id="8" dur="1" fill="hold">
                                          <p:stCondLst>
                                            <p:cond delay="0"/>
                                          </p:stCondLst>
                                        </p:cTn>
                                        <p:tgtEl>
                                          <p:spTgt spid="14"/>
                                        </p:tgtEl>
                                        <p:attrNameLst>
                                          <p:attrName>style.visibility</p:attrName>
                                        </p:attrNameLst>
                                      </p:cBhvr>
                                      <p:to>
                                        <p:strVal val="visible"/>
                                      </p:to>
                                    </p:set>
                                    <p:anim calcmode="lin" valueType="num">
                                      <p:cBhvr additive="base">
                                        <p:cTn id="9" dur="1400" fill="hold"/>
                                        <p:tgtEl>
                                          <p:spTgt spid="14"/>
                                        </p:tgtEl>
                                        <p:attrNameLst>
                                          <p:attrName>ppt_x</p:attrName>
                                        </p:attrNameLst>
                                      </p:cBhvr>
                                      <p:tavLst>
                                        <p:tav tm="0">
                                          <p:val>
                                            <p:strVal val="0-#ppt_w/2"/>
                                          </p:val>
                                        </p:tav>
                                        <p:tav tm="100000">
                                          <p:val>
                                            <p:strVal val="#ppt_x"/>
                                          </p:val>
                                        </p:tav>
                                      </p:tavLst>
                                    </p:anim>
                                    <p:anim calcmode="lin" valueType="num">
                                      <p:cBhvr additive="base">
                                        <p:cTn id="10" dur="1400" fill="hold"/>
                                        <p:tgtEl>
                                          <p:spTgt spid="14"/>
                                        </p:tgtEl>
                                        <p:attrNameLst>
                                          <p:attrName>ppt_y</p:attrName>
                                        </p:attrNameLst>
                                      </p:cBhvr>
                                      <p:tavLst>
                                        <p:tav tm="0">
                                          <p:val>
                                            <p:strVal val="0-#ppt_h/2"/>
                                          </p:val>
                                        </p:tav>
                                        <p:tav tm="100000">
                                          <p:val>
                                            <p:strVal val="#ppt_y"/>
                                          </p:val>
                                        </p:tav>
                                      </p:tavLst>
                                    </p:anim>
                                  </p:childTnLst>
                                </p:cTn>
                              </p:par>
                              <p:par>
                                <p:cTn id="11" presetID="10" presetClass="entr" presetSubtype="0" fill="hold" grpId="0" nodeType="withEffect">
                                  <p:stCondLst>
                                    <p:cond delay="11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500" fill="hold"/>
                                        <p:tgtEl>
                                          <p:spTgt spid="2"/>
                                        </p:tgtEl>
                                        <p:attrNameLst>
                                          <p:attrName>ppt_x</p:attrName>
                                        </p:attrNameLst>
                                      </p:cBhvr>
                                      <p:tavLst>
                                        <p:tav tm="0">
                                          <p:val>
                                            <p:strVal val="0-#ppt_w/2"/>
                                          </p:val>
                                        </p:tav>
                                        <p:tav tm="100000">
                                          <p:val>
                                            <p:strVal val="#ppt_x"/>
                                          </p:val>
                                        </p:tav>
                                      </p:tavLst>
                                    </p:anim>
                                    <p:anim calcmode="lin" valueType="num">
                                      <p:cBhvr additive="base">
                                        <p:cTn id="1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175"/>
            <a:ext cx="955198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530225" y="-1509713"/>
            <a:ext cx="5099050" cy="5099051"/>
          </a:xfrm>
          <a:prstGeom prst="ellipse">
            <a:avLst/>
          </a:prstGeom>
          <a:solidFill>
            <a:srgbClr val="D8262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 name="Oval 6"/>
          <p:cNvSpPr/>
          <p:nvPr/>
        </p:nvSpPr>
        <p:spPr>
          <a:xfrm>
            <a:off x="-746125" y="-1695450"/>
            <a:ext cx="5483225" cy="5483225"/>
          </a:xfrm>
          <a:prstGeom prst="ellipse">
            <a:avLst/>
          </a:prstGeom>
          <a:noFill/>
          <a:ln>
            <a:solidFill>
              <a:srgbClr val="0A3C67"/>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5" name="TextBox 4"/>
          <p:cNvSpPr txBox="1">
            <a:spLocks noChangeArrowheads="1"/>
          </p:cNvSpPr>
          <p:nvPr/>
        </p:nvSpPr>
        <p:spPr bwMode="auto">
          <a:xfrm>
            <a:off x="-304800" y="-554182"/>
            <a:ext cx="4225636"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CA" altLang="x-none" sz="3600" b="1" dirty="0" smtClean="0">
                <a:solidFill>
                  <a:schemeClr val="bg1"/>
                </a:solidFill>
                <a:latin typeface="Arial" charset="0"/>
              </a:rPr>
              <a:t>Ontario’s </a:t>
            </a:r>
          </a:p>
          <a:p>
            <a:pPr algn="ctr" eaLnBrk="1" hangingPunct="1">
              <a:spcBef>
                <a:spcPct val="0"/>
              </a:spcBef>
              <a:buFontTx/>
              <a:buNone/>
            </a:pPr>
            <a:r>
              <a:rPr lang="en-CA" altLang="x-none" sz="3600" b="1" dirty="0" smtClean="0">
                <a:solidFill>
                  <a:schemeClr val="bg1"/>
                </a:solidFill>
                <a:latin typeface="Arial" charset="0"/>
              </a:rPr>
              <a:t>Goals </a:t>
            </a:r>
          </a:p>
          <a:p>
            <a:pPr algn="ctr" eaLnBrk="1" hangingPunct="1">
              <a:spcBef>
                <a:spcPct val="0"/>
              </a:spcBef>
              <a:buFontTx/>
              <a:buNone/>
            </a:pPr>
            <a:r>
              <a:rPr lang="en-CA" altLang="x-none" sz="3600" b="1" dirty="0" smtClean="0">
                <a:solidFill>
                  <a:schemeClr val="bg1"/>
                </a:solidFill>
                <a:latin typeface="Arial" charset="0"/>
              </a:rPr>
              <a:t>for </a:t>
            </a:r>
          </a:p>
          <a:p>
            <a:pPr algn="ctr" eaLnBrk="1" hangingPunct="1">
              <a:spcBef>
                <a:spcPct val="0"/>
              </a:spcBef>
              <a:buFontTx/>
              <a:buNone/>
            </a:pPr>
            <a:r>
              <a:rPr lang="en-CA" altLang="x-none" sz="3600" b="1" dirty="0" smtClean="0">
                <a:solidFill>
                  <a:schemeClr val="bg1"/>
                </a:solidFill>
                <a:latin typeface="Arial" charset="0"/>
              </a:rPr>
              <a:t>Education </a:t>
            </a:r>
            <a:endParaRPr lang="en-CA" altLang="x-none" sz="3600" b="1" dirty="0">
              <a:solidFill>
                <a:schemeClr val="bg1"/>
              </a:solidFill>
              <a:latin typeface="Arial" charset="0"/>
            </a:endParaRPr>
          </a:p>
        </p:txBody>
      </p:sp>
      <p:sp>
        <p:nvSpPr>
          <p:cNvPr id="9" name="Oval 8"/>
          <p:cNvSpPr/>
          <p:nvPr/>
        </p:nvSpPr>
        <p:spPr>
          <a:xfrm>
            <a:off x="7969250" y="120650"/>
            <a:ext cx="3113088" cy="3113088"/>
          </a:xfrm>
          <a:prstGeom prst="ellipse">
            <a:avLst/>
          </a:prstGeom>
          <a:noFill/>
          <a:ln>
            <a:solidFill>
              <a:srgbClr val="FFFFFF">
                <a:alpha val="12000"/>
              </a:srgb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70662" name="Content Placeholder 2"/>
          <p:cNvSpPr txBox="1">
            <a:spLocks/>
          </p:cNvSpPr>
          <p:nvPr/>
        </p:nvSpPr>
        <p:spPr bwMode="auto">
          <a:xfrm>
            <a:off x="4991101" y="0"/>
            <a:ext cx="4030662"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marL="0" indent="0">
              <a:buNone/>
            </a:pPr>
            <a:r>
              <a:rPr lang="en-US" sz="1400" b="1" dirty="0" smtClean="0"/>
              <a:t>Achieving </a:t>
            </a:r>
            <a:r>
              <a:rPr lang="en-US" sz="1400" b="1" dirty="0"/>
              <a:t>Excellence: </a:t>
            </a:r>
            <a:r>
              <a:rPr lang="en-US" sz="1400" dirty="0"/>
              <a:t>Children and students of all ages will achieve high levels of academic performance, acquire valuable skills and demonstrate good citizenship. Educators will be supported in learning continuously and will be recognized as among the best in the world. </a:t>
            </a:r>
            <a:endParaRPr lang="en-US" sz="1400" dirty="0" smtClean="0"/>
          </a:p>
          <a:p>
            <a:pPr marL="0" indent="0">
              <a:buNone/>
            </a:pPr>
            <a:endParaRPr lang="en-US" sz="1400" b="1" dirty="0" smtClean="0"/>
          </a:p>
          <a:p>
            <a:pPr marL="0" indent="0">
              <a:buNone/>
            </a:pPr>
            <a:r>
              <a:rPr lang="en-US" sz="1400" b="1" dirty="0" smtClean="0"/>
              <a:t>Ensuring </a:t>
            </a:r>
            <a:r>
              <a:rPr lang="en-US" sz="1400" b="1" dirty="0"/>
              <a:t>Equity: </a:t>
            </a:r>
            <a:r>
              <a:rPr lang="en-US" sz="1400" dirty="0"/>
              <a:t>All children and students will be inspired to reach their full potential, with access to rich learning experiences that begin at birth and continue into adulthood. </a:t>
            </a:r>
            <a:endParaRPr lang="en-US" sz="1400" dirty="0" smtClean="0"/>
          </a:p>
          <a:p>
            <a:pPr marL="0" indent="0">
              <a:buNone/>
            </a:pPr>
            <a:endParaRPr lang="en-US" sz="1400" b="1" dirty="0" smtClean="0"/>
          </a:p>
          <a:p>
            <a:pPr marL="0" indent="0">
              <a:buNone/>
            </a:pPr>
            <a:r>
              <a:rPr lang="en-US" sz="1400" b="1" dirty="0" smtClean="0"/>
              <a:t>Promoting </a:t>
            </a:r>
            <a:r>
              <a:rPr lang="en-US" sz="1400" b="1" dirty="0"/>
              <a:t>Well-Being: </a:t>
            </a:r>
            <a:r>
              <a:rPr lang="en-US" sz="1400" dirty="0"/>
              <a:t>All children and students will develop enhanced mental and physical health, a positive sense of self and belonging, and the skills to make positive </a:t>
            </a:r>
            <a:r>
              <a:rPr lang="en-US" sz="1400" dirty="0" smtClean="0"/>
              <a:t>choices.</a:t>
            </a:r>
          </a:p>
          <a:p>
            <a:pPr marL="0" indent="0">
              <a:buNone/>
            </a:pPr>
            <a:endParaRPr lang="en-US" sz="1400" b="1" dirty="0" smtClean="0"/>
          </a:p>
          <a:p>
            <a:pPr marL="0" indent="0">
              <a:buNone/>
            </a:pPr>
            <a:r>
              <a:rPr lang="en-US" sz="1400" b="1" dirty="0" smtClean="0"/>
              <a:t>Enhancing </a:t>
            </a:r>
            <a:r>
              <a:rPr lang="en-US" sz="1400" b="1" dirty="0"/>
              <a:t>Public </a:t>
            </a:r>
            <a:r>
              <a:rPr lang="en-US" sz="1400" b="1" dirty="0" smtClean="0"/>
              <a:t>Confidence</a:t>
            </a:r>
            <a:r>
              <a:rPr lang="en-US" sz="1400" b="1" dirty="0"/>
              <a:t>: </a:t>
            </a:r>
            <a:r>
              <a:rPr lang="en-US" sz="1400" dirty="0"/>
              <a:t>Ontarians will continue to have </a:t>
            </a:r>
            <a:r>
              <a:rPr lang="en-US" sz="1400" dirty="0" smtClean="0"/>
              <a:t>confidence </a:t>
            </a:r>
            <a:r>
              <a:rPr lang="en-US" sz="1400" dirty="0"/>
              <a:t>in a publicly funded education system that helps develop new generations of </a:t>
            </a:r>
            <a:r>
              <a:rPr lang="en-US" sz="1400" dirty="0" smtClean="0"/>
              <a:t>confident</a:t>
            </a:r>
            <a:r>
              <a:rPr lang="en-US" sz="1400" dirty="0"/>
              <a:t>, capable and caring citizens. </a:t>
            </a:r>
          </a:p>
        </p:txBody>
      </p:sp>
      <p:sp>
        <p:nvSpPr>
          <p:cNvPr id="6" name="Oval 5"/>
          <p:cNvSpPr/>
          <p:nvPr/>
        </p:nvSpPr>
        <p:spPr>
          <a:xfrm>
            <a:off x="9144000" y="2376488"/>
            <a:ext cx="6505575" cy="6505575"/>
          </a:xfrm>
          <a:prstGeom prst="ellipse">
            <a:avLst/>
          </a:prstGeom>
          <a:noFill/>
          <a:ln>
            <a:solidFill>
              <a:schemeClr val="bg1">
                <a:alpha val="3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6" name="Oval 15"/>
          <p:cNvSpPr/>
          <p:nvPr/>
        </p:nvSpPr>
        <p:spPr>
          <a:xfrm>
            <a:off x="9856788" y="2328863"/>
            <a:ext cx="6091237" cy="6091237"/>
          </a:xfrm>
          <a:prstGeom prst="ellipse">
            <a:avLst/>
          </a:prstGeom>
          <a:noFill/>
          <a:ln>
            <a:solidFill>
              <a:schemeClr val="bg1">
                <a:alpha val="60000"/>
              </a:schemeClr>
            </a:solidFill>
          </a:ln>
          <a:effectLst/>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4891088" y="219075"/>
            <a:ext cx="42052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endParaRPr lang="x-none" altLang="x-none" b="1">
              <a:solidFill>
                <a:srgbClr val="3A75A9"/>
              </a:solidFill>
              <a:latin typeface="Arial" charset="0"/>
            </a:endParaRPr>
          </a:p>
        </p:txBody>
      </p:sp>
      <p:grpSp>
        <p:nvGrpSpPr>
          <p:cNvPr id="3" name="Group 16"/>
          <p:cNvGrpSpPr>
            <a:grpSpLocks/>
          </p:cNvGrpSpPr>
          <p:nvPr/>
        </p:nvGrpSpPr>
        <p:grpSpPr bwMode="auto">
          <a:xfrm>
            <a:off x="-1858963" y="4429125"/>
            <a:ext cx="4438651" cy="731838"/>
            <a:chOff x="-1858210" y="4428678"/>
            <a:chExt cx="4438316" cy="731813"/>
          </a:xfrm>
        </p:grpSpPr>
        <p:sp>
          <p:nvSpPr>
            <p:cNvPr id="18" name="Trapezoid 17"/>
            <p:cNvSpPr/>
            <p:nvPr/>
          </p:nvSpPr>
          <p:spPr>
            <a:xfrm>
              <a:off x="-1858210" y="4428678"/>
              <a:ext cx="4438316" cy="731813"/>
            </a:xfrm>
            <a:prstGeom prst="trapezoid">
              <a:avLst>
                <a:gd name="adj" fmla="val 9076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0668" name="Picture 20" descr="ISL_Logo_Final2.eps"/>
            <p:cNvPicPr>
              <a:picLocks noChangeAspect="1"/>
            </p:cNvPicPr>
            <p:nvPr/>
          </p:nvPicPr>
          <p:blipFill>
            <a:blip r:embed="rId4">
              <a:extLst>
                <a:ext uri="{28A0092B-C50C-407E-A947-70E740481C1C}">
                  <a14:useLocalDpi xmlns:a14="http://schemas.microsoft.com/office/drawing/2010/main" val="0"/>
                </a:ext>
              </a:extLst>
            </a:blip>
            <a:srcRect l="13071" t="38432" r="13124" b="35646"/>
            <a:stretch>
              <a:fillRect/>
            </a:stretch>
          </p:blipFill>
          <p:spPr bwMode="auto">
            <a:xfrm>
              <a:off x="164354" y="4535622"/>
              <a:ext cx="2003850" cy="54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744257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path" presetSubtype="0" accel="50000" decel="50000" fill="hold" grpId="0" nodeType="withEffect">
                                  <p:stCondLst>
                                    <p:cond delay="0"/>
                                  </p:stCondLst>
                                  <p:childTnLst>
                                    <p:animMotion origin="layout" path="M 0.34089 -0.64444 L 0.32019 -0.6375 C 0.1819 -0.61064 0.04935 -0.42199 0.01146 -0.13587 L -2.91667E-6 -4.81481E-6 " pathEditMode="relative" rAng="0" ptsTypes="FfFF">
                                      <p:cBhvr>
                                        <p:cTn id="6" dur="1400" fill="hold"/>
                                        <p:tgtEl>
                                          <p:spTgt spid="4"/>
                                        </p:tgtEl>
                                        <p:attrNameLst>
                                          <p:attrName>ppt_x</p:attrName>
                                          <p:attrName>ppt_y</p:attrName>
                                        </p:attrNameLst>
                                      </p:cBhvr>
                                      <p:rCtr x="-17044" y="32222"/>
                                    </p:animMotion>
                                  </p:childTnLst>
                                </p:cTn>
                              </p:par>
                              <p:par>
                                <p:cTn id="7" presetID="2" presetClass="entr" presetSubtype="2"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800" fill="hold"/>
                                        <p:tgtEl>
                                          <p:spTgt spid="7"/>
                                        </p:tgtEl>
                                        <p:attrNameLst>
                                          <p:attrName>ppt_x</p:attrName>
                                        </p:attrNameLst>
                                      </p:cBhvr>
                                      <p:tavLst>
                                        <p:tav tm="0">
                                          <p:val>
                                            <p:strVal val="1+#ppt_w/2"/>
                                          </p:val>
                                        </p:tav>
                                        <p:tav tm="100000">
                                          <p:val>
                                            <p:strVal val="#ppt_x"/>
                                          </p:val>
                                        </p:tav>
                                      </p:tavLst>
                                    </p:anim>
                                    <p:anim calcmode="lin" valueType="num">
                                      <p:cBhvr additive="base">
                                        <p:cTn id="10" dur="800" fill="hold"/>
                                        <p:tgtEl>
                                          <p:spTgt spid="7"/>
                                        </p:tgtEl>
                                        <p:attrNameLst>
                                          <p:attrName>ppt_y</p:attrName>
                                        </p:attrNameLst>
                                      </p:cBhvr>
                                      <p:tavLst>
                                        <p:tav tm="0">
                                          <p:val>
                                            <p:strVal val="#ppt_y"/>
                                          </p:val>
                                        </p:tav>
                                        <p:tav tm="100000">
                                          <p:val>
                                            <p:strVal val="#ppt_y"/>
                                          </p:val>
                                        </p:tav>
                                      </p:tavLst>
                                    </p:anim>
                                  </p:childTnLst>
                                </p:cTn>
                              </p:par>
                              <p:par>
                                <p:cTn id="11" presetID="1" presetClass="entr" presetSubtype="0" fill="hold" grpId="0" nodeType="withEffect">
                                  <p:stCondLst>
                                    <p:cond delay="0"/>
                                  </p:stCondLst>
                                  <p:childTnLst>
                                    <p:set>
                                      <p:cBhvr>
                                        <p:cTn id="12" dur="1" fill="hold">
                                          <p:stCondLst>
                                            <p:cond delay="1299"/>
                                          </p:stCondLst>
                                        </p:cTn>
                                        <p:tgtEl>
                                          <p:spTgt spid="5"/>
                                        </p:tgtEl>
                                        <p:attrNameLst>
                                          <p:attrName>style.visibility</p:attrName>
                                        </p:attrNameLst>
                                      </p:cBhvr>
                                      <p:to>
                                        <p:strVal val="visible"/>
                                      </p:to>
                                    </p:set>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800" fill="hold"/>
                                        <p:tgtEl>
                                          <p:spTgt spid="9"/>
                                        </p:tgtEl>
                                        <p:attrNameLst>
                                          <p:attrName>ppt_x</p:attrName>
                                        </p:attrNameLst>
                                      </p:cBhvr>
                                      <p:tavLst>
                                        <p:tav tm="0">
                                          <p:val>
                                            <p:strVal val="1+#ppt_w/2"/>
                                          </p:val>
                                        </p:tav>
                                        <p:tav tm="100000">
                                          <p:val>
                                            <p:strVal val="#ppt_x"/>
                                          </p:val>
                                        </p:tav>
                                      </p:tavLst>
                                    </p:anim>
                                    <p:anim calcmode="lin" valueType="num">
                                      <p:cBhvr additive="base">
                                        <p:cTn id="16" dur="8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900" fill="hold"/>
                                        <p:tgtEl>
                                          <p:spTgt spid="9"/>
                                        </p:tgtEl>
                                        <p:attrNameLst>
                                          <p:attrName>ppt_x</p:attrName>
                                        </p:attrNameLst>
                                      </p:cBhvr>
                                      <p:tavLst>
                                        <p:tav tm="0">
                                          <p:val>
                                            <p:strVal val="1+#ppt_w/2"/>
                                          </p:val>
                                        </p:tav>
                                        <p:tav tm="100000">
                                          <p:val>
                                            <p:strVal val="#ppt_x"/>
                                          </p:val>
                                        </p:tav>
                                      </p:tavLst>
                                    </p:anim>
                                    <p:anim calcmode="lin" valueType="num">
                                      <p:cBhvr additive="base">
                                        <p:cTn id="20" dur="1900" fill="hold"/>
                                        <p:tgtEl>
                                          <p:spTgt spid="9"/>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grpId="2" nodeType="withEffect">
                                  <p:stCondLst>
                                    <p:cond delay="0"/>
                                  </p:stCondLst>
                                  <p:childTnLst>
                                    <p:animMotion origin="layout" path="M 0 0 C -0.12083 0.06574 -0.24153 0.13171 -0.33346 0.22546 C -0.42526 0.31921 -0.47825 0.47083 -0.55117 0.56227 C -0.62409 0.6537 -0.68437 0.71041 -0.77083 0.7743 C -0.85729 0.83819 -0.97864 0.91921 -1.07005 0.94606 C -1.16159 0.97291 -1.27304 0.93912 -1.32005 0.93588 C -1.36706 0.93264 -1.35963 0.92916 -1.35221 0.92592 " pathEditMode="relative" ptsTypes="aaaaaaA">
                                      <p:cBhvr>
                                        <p:cTn id="22" dur="6000" fill="hold"/>
                                        <p:tgtEl>
                                          <p:spTgt spid="9"/>
                                        </p:tgtEl>
                                        <p:attrNameLst>
                                          <p:attrName>ppt_x</p:attrName>
                                          <p:attrName>ppt_y</p:attrName>
                                        </p:attrNameLst>
                                      </p:cBhvr>
                                    </p:animMotion>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27" dur="2000" fill="hold"/>
                                        <p:tgtEl>
                                          <p:spTgt spid="6"/>
                                        </p:tgtEl>
                                        <p:attrNameLst>
                                          <p:attrName>ppt_x</p:attrName>
                                          <p:attrName>ppt_y</p:attrName>
                                        </p:attrNameLst>
                                      </p:cBhvr>
                                      <p:rCtr x="-36901" y="-41273"/>
                                    </p:animMotion>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0" presetClass="path" presetSubtype="0" accel="50000" decel="50000" fill="hold" grpId="1" nodeType="withEffect">
                                  <p:stCondLst>
                                    <p:cond delay="0"/>
                                  </p:stCondLst>
                                  <p:childTnLst>
                                    <p:animMotion origin="layout" path="M 0.11315 0.0794 C -0.08867 0.02894 -0.2905 -0.02129 -0.41354 -0.15879 C -0.53659 -0.29629 -0.58971 -0.64814 -0.62487 -0.74606 " pathEditMode="relative" rAng="0" ptsTypes="aaA">
                                      <p:cBhvr>
                                        <p:cTn id="32" dur="2400" fill="hold"/>
                                        <p:tgtEl>
                                          <p:spTgt spid="16"/>
                                        </p:tgtEl>
                                        <p:attrNameLst>
                                          <p:attrName>ppt_x</p:attrName>
                                          <p:attrName>ppt_y</p:attrName>
                                        </p:attrNameLst>
                                      </p:cBhvr>
                                      <p:rCtr x="-36901" y="-41273"/>
                                    </p:animMotion>
                                  </p:childTnLst>
                                </p:cTn>
                              </p:par>
                              <p:par>
                                <p:cTn id="33" presetID="10" presetClass="entr" presetSubtype="0" fill="hold" grpId="0" nodeType="withEffect" nodePh="1">
                                  <p:stCondLst>
                                    <p:cond delay="0"/>
                                  </p:stCondLst>
                                  <p:endCondLst>
                                    <p:cond evt="begin" delay="0">
                                      <p:tn val="33"/>
                                    </p:cond>
                                  </p:end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0"/>
                                        <p:tgtEl>
                                          <p:spTgt spid="14"/>
                                        </p:tgtEl>
                                      </p:cBhvr>
                                    </p:animEffect>
                                  </p:childTnLst>
                                </p:cTn>
                              </p:par>
                              <p:par>
                                <p:cTn id="36" presetID="2" presetClass="entr" presetSubtype="8"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500" fill="hold"/>
                                        <p:tgtEl>
                                          <p:spTgt spid="3"/>
                                        </p:tgtEl>
                                        <p:attrNameLst>
                                          <p:attrName>ppt_x</p:attrName>
                                        </p:attrNameLst>
                                      </p:cBhvr>
                                      <p:tavLst>
                                        <p:tav tm="0">
                                          <p:val>
                                            <p:strVal val="0-#ppt_w/2"/>
                                          </p:val>
                                        </p:tav>
                                        <p:tav tm="100000">
                                          <p:val>
                                            <p:strVal val="#ppt_x"/>
                                          </p:val>
                                        </p:tav>
                                      </p:tavLst>
                                    </p:anim>
                                    <p:anim calcmode="lin" valueType="num">
                                      <p:cBhvr additive="base">
                                        <p:cTn id="39" dur="1500" fill="hold"/>
                                        <p:tgtEl>
                                          <p:spTgt spid="3"/>
                                        </p:tgtEl>
                                        <p:attrNameLst>
                                          <p:attrName>ppt_y</p:attrName>
                                        </p:attrNameLst>
                                      </p:cBhvr>
                                      <p:tavLst>
                                        <p:tav tm="0">
                                          <p:val>
                                            <p:strVal val="#ppt_y"/>
                                          </p:val>
                                        </p:tav>
                                        <p:tav tm="100000">
                                          <p:val>
                                            <p:strVal val="#ppt_y"/>
                                          </p:val>
                                        </p:tav>
                                      </p:tavLst>
                                    </p:anim>
                                  </p:childTnLst>
                                </p:cTn>
                              </p:par>
                              <p:par>
                                <p:cTn id="40" presetID="6" presetClass="emph" presetSubtype="0" fill="hold" nodeType="withEffect">
                                  <p:stCondLst>
                                    <p:cond delay="0"/>
                                  </p:stCondLst>
                                  <p:childTnLst>
                                    <p:animScale>
                                      <p:cBhvr>
                                        <p:cTn id="41" dur="4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animBg="1"/>
      <p:bldP spid="9" grpId="1" animBg="1"/>
      <p:bldP spid="9" grpId="2" animBg="1"/>
      <p:bldP spid="6" grpId="0" animBg="1"/>
      <p:bldP spid="6" grpId="1" animBg="1"/>
      <p:bldP spid="16" grpId="0" animBg="1"/>
      <p:bldP spid="16" grpId="1"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8" y="-781050"/>
            <a:ext cx="10213976"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 y="-781050"/>
            <a:ext cx="10212388"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738" y="-781050"/>
            <a:ext cx="10213976"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itle 1"/>
          <p:cNvSpPr txBox="1">
            <a:spLocks/>
          </p:cNvSpPr>
          <p:nvPr/>
        </p:nvSpPr>
        <p:spPr bwMode="auto">
          <a:xfrm>
            <a:off x="2444750" y="976313"/>
            <a:ext cx="6477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lnSpc>
                <a:spcPct val="90000"/>
              </a:lnSpc>
              <a:spcBef>
                <a:spcPct val="0"/>
              </a:spcBef>
              <a:buFontTx/>
              <a:buNone/>
            </a:pPr>
            <a:r>
              <a:rPr lang="en-CA" altLang="x-none" sz="2800">
                <a:solidFill>
                  <a:srgbClr val="FFFFFF"/>
                </a:solidFill>
                <a:latin typeface="Arial" charset="0"/>
              </a:rPr>
              <a:t>Leadership and capacity building related to instruction – </a:t>
            </a:r>
          </a:p>
          <a:p>
            <a:pPr algn="ctr" eaLnBrk="1" hangingPunct="1">
              <a:lnSpc>
                <a:spcPct val="90000"/>
              </a:lnSpc>
              <a:spcBef>
                <a:spcPct val="0"/>
              </a:spcBef>
              <a:buFontTx/>
              <a:buNone/>
            </a:pPr>
            <a:r>
              <a:rPr lang="en-CA" altLang="x-none" sz="2800">
                <a:solidFill>
                  <a:srgbClr val="FFFFFF"/>
                </a:solidFill>
                <a:latin typeface="Arial" charset="0"/>
              </a:rPr>
              <a:t>Focus, alignment and coherence</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25158</TotalTime>
  <Words>3866</Words>
  <Application>Microsoft Macintosh PowerPoint</Application>
  <PresentationFormat>On-screen Show (16:9)</PresentationFormat>
  <Paragraphs>529</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Snapshot – Province of Ontario</vt:lpstr>
      <vt:lpstr>PowerPoint Presentation</vt:lpstr>
      <vt:lpstr>PowerPoint Presentation</vt:lpstr>
      <vt:lpstr>Ontario Benefits from Key Advisors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Specialization Plan</dc:title>
  <dc:creator>Owner</dc:creator>
  <cp:lastModifiedBy>Warren Marks</cp:lastModifiedBy>
  <cp:revision>266</cp:revision>
  <cp:lastPrinted>2015-09-03T19:42:35Z</cp:lastPrinted>
  <dcterms:modified xsi:type="dcterms:W3CDTF">2017-08-06T22:37:36Z</dcterms:modified>
</cp:coreProperties>
</file>